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5"/>
  </p:notesMasterIdLst>
  <p:sldIdLst>
    <p:sldId id="282" r:id="rId3"/>
    <p:sldId id="256" r:id="rId4"/>
    <p:sldId id="283" r:id="rId5"/>
    <p:sldId id="263" r:id="rId6"/>
    <p:sldId id="264" r:id="rId7"/>
    <p:sldId id="268" r:id="rId8"/>
    <p:sldId id="270" r:id="rId9"/>
    <p:sldId id="272" r:id="rId10"/>
    <p:sldId id="275" r:id="rId11"/>
    <p:sldId id="284" r:id="rId12"/>
    <p:sldId id="584" r:id="rId13"/>
    <p:sldId id="276" r:id="rId14"/>
    <p:sldId id="285" r:id="rId15"/>
    <p:sldId id="286" r:id="rId16"/>
    <p:sldId id="277" r:id="rId17"/>
    <p:sldId id="577" r:id="rId18"/>
    <p:sldId id="578" r:id="rId19"/>
    <p:sldId id="552" r:id="rId20"/>
    <p:sldId id="333" r:id="rId21"/>
    <p:sldId id="331" r:id="rId22"/>
    <p:sldId id="330" r:id="rId23"/>
    <p:sldId id="579" r:id="rId24"/>
    <p:sldId id="581" r:id="rId25"/>
    <p:sldId id="580" r:id="rId26"/>
    <p:sldId id="554" r:id="rId27"/>
    <p:sldId id="278" r:id="rId28"/>
    <p:sldId id="555" r:id="rId29"/>
    <p:sldId id="564" r:id="rId30"/>
    <p:sldId id="556" r:id="rId31"/>
    <p:sldId id="557" r:id="rId32"/>
    <p:sldId id="558" r:id="rId33"/>
    <p:sldId id="559" r:id="rId34"/>
    <p:sldId id="560" r:id="rId35"/>
    <p:sldId id="561" r:id="rId36"/>
    <p:sldId id="562" r:id="rId37"/>
    <p:sldId id="565" r:id="rId38"/>
    <p:sldId id="566" r:id="rId39"/>
    <p:sldId id="563" r:id="rId40"/>
    <p:sldId id="567" r:id="rId41"/>
    <p:sldId id="569" r:id="rId42"/>
    <p:sldId id="568" r:id="rId43"/>
    <p:sldId id="575" r:id="rId44"/>
    <p:sldId id="570" r:id="rId45"/>
    <p:sldId id="573" r:id="rId46"/>
    <p:sldId id="572" r:id="rId47"/>
    <p:sldId id="571" r:id="rId48"/>
    <p:sldId id="574" r:id="rId49"/>
    <p:sldId id="576" r:id="rId50"/>
    <p:sldId id="582" r:id="rId51"/>
    <p:sldId id="583" r:id="rId52"/>
    <p:sldId id="585" r:id="rId53"/>
    <p:sldId id="58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3229"/>
    <a:srgbClr val="C7E7DD"/>
    <a:srgbClr val="C8D8EB"/>
    <a:srgbClr val="21A07B"/>
    <a:srgbClr val="191769"/>
    <a:srgbClr val="62A25D"/>
    <a:srgbClr val="EEF4FB"/>
    <a:srgbClr val="BBE1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9035" autoAdjust="0"/>
  </p:normalViewPr>
  <p:slideViewPr>
    <p:cSldViewPr snapToGrid="0">
      <p:cViewPr varScale="1">
        <p:scale>
          <a:sx n="53" d="100"/>
          <a:sy n="53" d="100"/>
        </p:scale>
        <p:origin x="13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449D2-FEF0-4529-8BC4-85FA2673A508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7D2A92-3BE8-44F1-84AE-70E685F93B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58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so much for the introduction, Dr. </a:t>
            </a:r>
            <a:r>
              <a:rPr lang="en-US" dirty="0" err="1"/>
              <a:t>Tibull</a:t>
            </a:r>
            <a:r>
              <a:rPr lang="en-US" dirty="0"/>
              <a:t>! And thanks so much for inviting me to join you all today. I am quite excited to connect with you all the way from Athens, Georgia! Today, I’ll be sharing a bit about our most recent research: monitoring wastewater for SARS-CoV-2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136E1B-BB77-412B-B540-6353F92F087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1682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to be changed!!! Add in sewer map + emojis of the different contributions to each catchment area </a:t>
            </a:r>
          </a:p>
          <a:p>
            <a:r>
              <a:rPr lang="en-US" dirty="0"/>
              <a:t>+ highly residential + hospital + </a:t>
            </a:r>
          </a:p>
          <a:p>
            <a:endParaRPr lang="en-US" dirty="0"/>
          </a:p>
          <a:p>
            <a:r>
              <a:rPr lang="en-US" dirty="0"/>
              <a:t>Tell the story of this slide</a:t>
            </a:r>
          </a:p>
          <a:p>
            <a:endParaRPr lang="en-US" dirty="0"/>
          </a:p>
          <a:p>
            <a:r>
              <a:rPr lang="en-US" dirty="0"/>
              <a:t>Here is Athens. </a:t>
            </a:r>
          </a:p>
          <a:p>
            <a:r>
              <a:rPr lang="en-US" dirty="0"/>
              <a:t>We started by sampling three water treatment facilities in Athens. </a:t>
            </a:r>
          </a:p>
          <a:p>
            <a:r>
              <a:rPr lang="en-US" dirty="0"/>
              <a:t>Within each catchment area, there are different contributions that lead to different wastewater – catching different scopes of our community </a:t>
            </a:r>
          </a:p>
          <a:p>
            <a:r>
              <a:rPr lang="en-US" dirty="0" err="1"/>
              <a:t>Wasteater</a:t>
            </a:r>
            <a:r>
              <a:rPr lang="en-US" dirty="0"/>
              <a:t> information highway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3115-91D3-4BD2-968B-94CCABEA615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49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D2A92-3BE8-44F1-84AE-70E685F93BF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96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D2A92-3BE8-44F1-84AE-70E685F93BF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09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D2A92-3BE8-44F1-84AE-70E685F93BF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92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3115-91D3-4BD2-968B-94CCABEA615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87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While largely unseen, wastewater infrastructure can serve as a brilliant source of information about community health. Wastewater - collected across entire neighborhoods, towns, and cities - typically flows into a central receiving facility for wastewater reclamation. By monitoring wastewater for health indicators (i.e. metabolites, prescription and illicit drugs, or pathogens), we can capture a snapshot of our community’s health. We are provided with health data in a single sample, without the need for extensive clinical testing. In this way, our wastewater infrastructure serves as an “information highway.”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D2A92-3BE8-44F1-84AE-70E685F93B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64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response to the COVID-19 pandemic, we have been exploring the use of wastewater-based monitoring to estimate trends in community-scale circulation of disease. In this approach, we collect and analyze wastewater samples for SARS-CoV-2, the virus responsible for the COVID-19 disease. 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D2A92-3BE8-44F1-84AE-70E685F93B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54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In response to the COVID-19 pandemic, we have been exploring the use of wastewater-based monitoring to estimate trends in community-scale circulation of disease. In this approach, we collect and analyze wastewater samples for SARS-CoV-2, the virus responsible for the COVID-19 disease. 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D2A92-3BE8-44F1-84AE-70E685F93B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96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D2A92-3BE8-44F1-84AE-70E685F93BF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02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7D2A92-3BE8-44F1-84AE-70E685F93BF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074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to be changed!!! Add in sewer map + emojis of the different contributions to each catchment area </a:t>
            </a:r>
          </a:p>
          <a:p>
            <a:r>
              <a:rPr lang="en-US" dirty="0"/>
              <a:t>+ highly residential + hospital + </a:t>
            </a:r>
          </a:p>
          <a:p>
            <a:endParaRPr lang="en-US" dirty="0"/>
          </a:p>
          <a:p>
            <a:r>
              <a:rPr lang="en-US" dirty="0"/>
              <a:t>Tell the story of this slide</a:t>
            </a:r>
          </a:p>
          <a:p>
            <a:endParaRPr lang="en-US" dirty="0"/>
          </a:p>
          <a:p>
            <a:r>
              <a:rPr lang="en-US" dirty="0"/>
              <a:t>Here is Athens. </a:t>
            </a:r>
          </a:p>
          <a:p>
            <a:r>
              <a:rPr lang="en-US" dirty="0"/>
              <a:t>We started by sampling three water treatment facilities in Athens. </a:t>
            </a:r>
          </a:p>
          <a:p>
            <a:r>
              <a:rPr lang="en-US" dirty="0"/>
              <a:t>Within each catchment area, there are different contributions that lead to different wastewater – catching different scopes of our community </a:t>
            </a:r>
          </a:p>
          <a:p>
            <a:r>
              <a:rPr lang="en-US" dirty="0" err="1"/>
              <a:t>Wasteater</a:t>
            </a:r>
            <a:r>
              <a:rPr lang="en-US" dirty="0"/>
              <a:t> information highway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3115-91D3-4BD2-968B-94CCABEA615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272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to be changed!!! Add in sewer map + emojis of the different contributions to each catchment area </a:t>
            </a:r>
          </a:p>
          <a:p>
            <a:r>
              <a:rPr lang="en-US" dirty="0"/>
              <a:t>+ highly residential + hospital + </a:t>
            </a:r>
          </a:p>
          <a:p>
            <a:endParaRPr lang="en-US" dirty="0"/>
          </a:p>
          <a:p>
            <a:r>
              <a:rPr lang="en-US" dirty="0"/>
              <a:t>Tell the story of this slide</a:t>
            </a:r>
          </a:p>
          <a:p>
            <a:endParaRPr lang="en-US" dirty="0"/>
          </a:p>
          <a:p>
            <a:r>
              <a:rPr lang="en-US" dirty="0"/>
              <a:t>Here is Athens. </a:t>
            </a:r>
          </a:p>
          <a:p>
            <a:r>
              <a:rPr lang="en-US" dirty="0"/>
              <a:t>We started by sampling three water treatment facilities in Athens. </a:t>
            </a:r>
          </a:p>
          <a:p>
            <a:r>
              <a:rPr lang="en-US" dirty="0"/>
              <a:t>Within each catchment area, there are different contributions that lead to different wastewater – catching different scopes of our community </a:t>
            </a:r>
          </a:p>
          <a:p>
            <a:r>
              <a:rPr lang="en-US" dirty="0" err="1"/>
              <a:t>Wasteater</a:t>
            </a:r>
            <a:r>
              <a:rPr lang="en-US" dirty="0"/>
              <a:t> information highway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3115-91D3-4BD2-968B-94CCABEA615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987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to be changed!!! Add in sewer map + emojis of the different contributions to each catchment area </a:t>
            </a:r>
          </a:p>
          <a:p>
            <a:r>
              <a:rPr lang="en-US" dirty="0"/>
              <a:t>+ highly residential + hospital + </a:t>
            </a:r>
          </a:p>
          <a:p>
            <a:endParaRPr lang="en-US" dirty="0"/>
          </a:p>
          <a:p>
            <a:r>
              <a:rPr lang="en-US" dirty="0"/>
              <a:t>Tell the story of this slide</a:t>
            </a:r>
          </a:p>
          <a:p>
            <a:endParaRPr lang="en-US" dirty="0"/>
          </a:p>
          <a:p>
            <a:r>
              <a:rPr lang="en-US" dirty="0"/>
              <a:t>Here is Athens. </a:t>
            </a:r>
          </a:p>
          <a:p>
            <a:r>
              <a:rPr lang="en-US" dirty="0"/>
              <a:t>We started by sampling three water treatment facilities in Athens. </a:t>
            </a:r>
          </a:p>
          <a:p>
            <a:r>
              <a:rPr lang="en-US" dirty="0"/>
              <a:t>Within each catchment area, there are different contributions that lead to different wastewater – catching different scopes of our community </a:t>
            </a:r>
          </a:p>
          <a:p>
            <a:r>
              <a:rPr lang="en-US" dirty="0" err="1"/>
              <a:t>Wasteater</a:t>
            </a:r>
            <a:r>
              <a:rPr lang="en-US" dirty="0"/>
              <a:t> information highway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F13115-91D3-4BD2-968B-94CCABEA615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556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A5BE2-4735-4484-8CF5-F6DBEB17C0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F67BC6-F212-4CE3-828C-09310998B0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B398C5-8275-4C12-8085-600732B7D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1CF5-93A5-4056-B5C9-BC87C9799230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B6AE3-8EBB-4EFC-878F-AE28F703A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7E3B5-7A13-49E1-89E8-AEB85DA0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BF8F3-4651-4C26-A482-F335DC8A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81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54EA3-C4FE-46C1-8BCA-81A52C9F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54755E-40EF-4450-BB1F-AEE34F78D9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621D4D-EF51-4F44-B18D-F5C0D6188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1CF5-93A5-4056-B5C9-BC87C9799230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9BDD0-7EFD-468F-865A-83E92D1C2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CD7DA-BF65-443D-8AA8-C723979EC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BF8F3-4651-4C26-A482-F335DC8A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752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B9C508-FCF9-4696-94C4-51B1161079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EB26A2-BB70-4124-AC43-6CCCAFD344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A9AD3-5545-4536-8429-715EC4C06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1CF5-93A5-4056-B5C9-BC87C9799230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7C80E-35CC-4F18-A7A8-F2CE3F78D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77DE3-652A-48AD-BBFC-DE29BD26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BF8F3-4651-4C26-A482-F335DC8A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55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007A5-12E7-4036-8D9A-A23049D96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97D0FD-D72E-42B6-A98D-5FD446653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1D126-8A8D-4780-A250-84867D85C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899B-3EDD-4689-8056-90AFC577BE31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5C7B5-6D27-4151-9B1B-35996C851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12A2-4A09-4F0A-905E-801C95A4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4F47D-693F-4C70-8466-B1E5897E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09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91FF3-1962-4203-AAE1-DFA90C895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FC838-5E1B-428A-9EFD-C55000E0A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F95CE-EAA0-482A-A268-16C738F6C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899B-3EDD-4689-8056-90AFC577BE31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AFC46-C9F7-4959-9AA7-83C4AEEDE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F36B8-2EC4-49A0-A447-0A22F540C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4F47D-693F-4C70-8466-B1E5897E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176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FF620-485D-47B2-9060-C6A8B458B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DDCC33-1EE5-4E22-B151-36BE95393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523D1-2CED-4653-BBC5-DE041F2C4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899B-3EDD-4689-8056-90AFC577BE31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C586E-6AAB-4553-B381-A55368D44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E10C1-7A75-4C46-BEED-48D40E00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4F47D-693F-4C70-8466-B1E5897E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196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53A65-EB53-4ABD-A3D8-F77902316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E97D5-8A9E-4D77-B3F1-DD0B006E27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AAF169-E738-4F8E-9EF5-8D11ED193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EFB6DA-3C7A-45E5-A87E-28BFD7256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899B-3EDD-4689-8056-90AFC577BE31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61AD14-DAF7-4719-827B-9F34DD4AF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92C35-78B2-4F5B-B5DF-21410390F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4F47D-693F-4C70-8466-B1E5897E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359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FB443-52B7-45CE-9939-E490C4287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3E06C-1F6C-43A4-B4C0-22F2583EB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8F9D4C-874C-4C79-8DBA-348283FBE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3F2418-F842-425D-ACBF-BF49CD3F27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EF82A5-79C6-489E-9274-C6DA63488E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DB673D-4266-45E1-9E11-1842F0E03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899B-3EDD-4689-8056-90AFC577BE31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20B104-816A-4EA2-8D6E-16F9FD674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DEFC46-6D6E-45F6-9568-DE795062D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4F47D-693F-4C70-8466-B1E5897E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620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7170D-7389-42B5-8642-BC3A0B1E8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2455FB-F473-4522-8079-ECF1C7BC4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899B-3EDD-4689-8056-90AFC577BE31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A375BD-0C1D-4179-8419-D3F785738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8303D-5858-4708-B47F-5CCF4C20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4F47D-693F-4C70-8466-B1E5897E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766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6A24C3-61E0-46C7-8C3E-3CAB19ED4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899B-3EDD-4689-8056-90AFC577BE31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2B2117-FA54-4DF4-9F5D-FB349080B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6575A-BF5C-4016-AF56-F7C642F15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4F47D-693F-4C70-8466-B1E5897E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17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DA1E-AA18-431C-BA7A-FEACAC5C7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7E03B-8E51-4B91-AAFD-08CA769A2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69500-9664-4574-90E7-293D726743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D2987-0E7E-422C-9BFE-57FD8C376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899B-3EDD-4689-8056-90AFC577BE31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72B8B-A5C0-4D76-A675-5FC3FEA47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4F35FB-24FD-4140-8F11-8C70F9B6D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4F47D-693F-4C70-8466-B1E5897E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23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DDE2B-CC77-42EA-A9C9-3810EA467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D114C-E042-460C-B499-CEA33C639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283EC-060F-45B9-9810-F9D5F084D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1CF5-93A5-4056-B5C9-BC87C9799230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9A54D-D5FA-4187-8452-769B03AED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09AE3-D263-40A0-8FB1-D69A98198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BF8F3-4651-4C26-A482-F335DC8A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968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F0C0E-9924-4001-9BC7-6E7B574D8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57885A-5D7A-4B36-B765-E94B3F4C39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B09F3-522D-47E7-AF75-310E0CFEF3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43586C-2532-4B3E-BEA6-CC486419D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899B-3EDD-4689-8056-90AFC577BE31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671BA0-02FE-4615-A15B-FCBCF270B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7DB1DE-2D83-4B5F-8650-0775A10B9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4F47D-693F-4C70-8466-B1E5897E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668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EB4EF-F36D-415A-A16A-1C78D4CA8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AE63D-9B7C-46BA-A0BD-0EEEF68275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D3F53A-48A5-43FF-8F40-F7B69A9B8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899B-3EDD-4689-8056-90AFC577BE31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C67B95-230D-4060-A1C9-FF7C12745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65588-5760-4833-9CE8-A5710DDA6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4F47D-693F-4C70-8466-B1E5897E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5699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C52B9D-C56D-42F9-BF27-D310D342A9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DFB5D2-FF7A-49AA-AB86-F0AD630B7F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99FB1-095C-4F78-9E21-6562242BF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C899B-3EDD-4689-8056-90AFC577BE31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6D51AC-F254-4497-B4E8-33A9B7776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3246B-0670-4862-9C7B-0608E6A3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4F47D-693F-4C70-8466-B1E5897E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7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15A52-2DCB-4F0A-BF63-15563ED1A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AB50B-1407-4F4F-BC01-C8113F15A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6C899-32C7-4AFF-B121-8967DBC07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1CF5-93A5-4056-B5C9-BC87C9799230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D0A54-B19C-4674-9B84-F91F092FD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E7C84-988B-495D-8027-2CBD42AE4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BF8F3-4651-4C26-A482-F335DC8A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82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9E715-44CE-452F-A37A-74DCFE170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550B7-55C4-4A15-84A0-9710EC48C0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D03D1D-4800-4A8F-9C7D-9CC62A815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06D445-E690-469A-AB9F-72457242A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1CF5-93A5-4056-B5C9-BC87C9799230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68DE0-1625-4B5D-815A-50C6B7628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A0933-01EF-4AD5-B2D0-666EC099D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BF8F3-4651-4C26-A482-F335DC8A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848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38A73-5B74-480B-91A2-84AA37106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F6F04-C080-4E23-956A-8A35ABE21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B9BB7-608D-40A0-9709-DA6A6BF25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13DDCF-3208-48A8-AF0D-9F14C689E4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AB0C33-1370-4E73-B546-57E5452724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4F01D5-AC47-4EAF-8449-18DE99F4B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1CF5-93A5-4056-B5C9-BC87C9799230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574441-0458-401C-A08A-06E27FCC8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C05406-892C-4895-8883-86943B0D8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BF8F3-4651-4C26-A482-F335DC8A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78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B31F0-39FE-4CEF-BA9B-2B1484C7F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89399-3C9F-45C5-BF48-7D56FF30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1CF5-93A5-4056-B5C9-BC87C9799230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B01FA-EDD1-4FA7-87DA-8DAFEE88D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D6B823-DA17-452D-BB2B-C9C536B9D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BF8F3-4651-4C26-A482-F335DC8A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7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D69089-8376-45B5-83F8-79B6FCE8B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1CF5-93A5-4056-B5C9-BC87C9799230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8F2513-2F3C-4E5F-9FBC-1E0FF28D9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1CB88-42FA-471A-92A9-C5A43BE1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BF8F3-4651-4C26-A482-F335DC8A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997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DC0C8-3787-4146-92D2-9267495C8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3CCD4-F224-43C2-BB0D-B9402308C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E709F-E31B-48A6-A548-8EA2B0651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141575-CC6A-4415-911B-F0EFB6080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1CF5-93A5-4056-B5C9-BC87C9799230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FF74D8-BFCE-40C9-938E-47033AD94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A81F3-B54F-456F-9E22-B978F984F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BF8F3-4651-4C26-A482-F335DC8A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2875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62803-E3BB-4CEB-AFC0-A5EA74FE1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42294D-12FA-43D4-B710-BF29ACE744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E3571-36D4-4683-9E55-EED47F789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46CB07-BB67-4A9E-B6BC-4C28BD755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21CF5-93A5-4056-B5C9-BC87C9799230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2B822A-3AE1-45CB-9ABF-0D025527B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9EDDD0-A190-4762-9C11-37416CED5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BF8F3-4651-4C26-A482-F335DC8A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751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127E31-68FB-4DB2-B9E3-5E90A9773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478071-D324-4E49-B236-8599F7D55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2A63B-C296-4689-A0EE-4B1EDAA98A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D21CF5-93A5-4056-B5C9-BC87C9799230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101F2-1DA2-495B-8EE3-BB4407E9D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5F3D5B-AA4C-4EC4-9C02-D6E8941FFA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BF8F3-4651-4C26-A482-F335DC8A0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90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74FE28-4B8A-4B23-BC56-990DFF36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2C0D90-D929-4FA6-A70F-FA572BDEC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4A693-8F06-4A65-A9E3-A81EFD41C0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C899B-3EDD-4689-8056-90AFC577BE31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99025-609E-4294-82D9-FAF745A390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497E5-E47A-4E07-9A16-4C6AFC239F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4F47D-693F-4C70-8466-B1E5897E61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260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ky, outdoor, water, beach&#10;&#10;Description automatically generated">
            <a:extLst>
              <a:ext uri="{FF2B5EF4-FFF2-40B4-BE49-F238E27FC236}">
                <a16:creationId xmlns:a16="http://schemas.microsoft.com/office/drawing/2014/main" id="{534619E7-8CAD-47AA-8AA2-8D5DD222F4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4" t="2939" r="15867"/>
          <a:stretch/>
        </p:blipFill>
        <p:spPr>
          <a:xfrm>
            <a:off x="3427971" y="0"/>
            <a:ext cx="3430028" cy="3429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4CB0A8-1353-490D-BE90-A10EAF304F07}"/>
              </a:ext>
            </a:extLst>
          </p:cNvPr>
          <p:cNvSpPr/>
          <p:nvPr/>
        </p:nvSpPr>
        <p:spPr>
          <a:xfrm>
            <a:off x="-1029" y="0"/>
            <a:ext cx="3429000" cy="3429000"/>
          </a:xfrm>
          <a:prstGeom prst="rect">
            <a:avLst/>
          </a:prstGeom>
          <a:solidFill>
            <a:srgbClr val="191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A picture containing ground, outdoor, person, child&#10;&#10;Description automatically generated">
            <a:extLst>
              <a:ext uri="{FF2B5EF4-FFF2-40B4-BE49-F238E27FC236}">
                <a16:creationId xmlns:a16="http://schemas.microsoft.com/office/drawing/2014/main" id="{8095F476-BA65-47C3-86DF-2427DF8138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24165" b="4"/>
          <a:stretch/>
        </p:blipFill>
        <p:spPr>
          <a:xfrm>
            <a:off x="0" y="3429000"/>
            <a:ext cx="3429001" cy="3429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47DE2B-ADA8-4375-A0A8-7F1D7587F0EC}"/>
              </a:ext>
            </a:extLst>
          </p:cNvPr>
          <p:cNvSpPr/>
          <p:nvPr/>
        </p:nvSpPr>
        <p:spPr>
          <a:xfrm>
            <a:off x="3428485" y="3429000"/>
            <a:ext cx="3429000" cy="3429000"/>
          </a:xfrm>
          <a:prstGeom prst="rect">
            <a:avLst/>
          </a:prstGeom>
          <a:solidFill>
            <a:srgbClr val="62A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D04901-23A0-4881-BD56-973704C331A7}"/>
              </a:ext>
            </a:extLst>
          </p:cNvPr>
          <p:cNvSpPr txBox="1"/>
          <p:nvPr/>
        </p:nvSpPr>
        <p:spPr>
          <a:xfrm>
            <a:off x="559920" y="585767"/>
            <a:ext cx="23071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Merriweather Sans" panose="02000503060000020004" pitchFamily="50" charset="0"/>
              </a:rPr>
              <a:t>From Sea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FAD04-1611-41E3-AE23-C6990F4C3DDF}"/>
              </a:ext>
            </a:extLst>
          </p:cNvPr>
          <p:cNvSpPr txBox="1"/>
          <p:nvPr/>
        </p:nvSpPr>
        <p:spPr>
          <a:xfrm>
            <a:off x="4039959" y="5645444"/>
            <a:ext cx="23071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Merriweather Sans" panose="02000503060000020004" pitchFamily="50" charset="0"/>
              </a:rPr>
              <a:t>To Sewer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786D7-E936-4EBB-BDD0-FD530ED4C88D}"/>
              </a:ext>
            </a:extLst>
          </p:cNvPr>
          <p:cNvSpPr txBox="1"/>
          <p:nvPr/>
        </p:nvSpPr>
        <p:spPr>
          <a:xfrm>
            <a:off x="6981893" y="1405923"/>
            <a:ext cx="5143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Merriweather Sans" panose="02000503060000020004" pitchFamily="50" charset="0"/>
              </a:rPr>
              <a:t>Microbial Monitoring </a:t>
            </a:r>
          </a:p>
          <a:p>
            <a:pPr algn="ctr"/>
            <a:r>
              <a:rPr lang="en-US" sz="3200" b="1" dirty="0">
                <a:latin typeface="Merriweather Sans" panose="02000503060000020004" pitchFamily="50" charset="0"/>
              </a:rPr>
              <a:t>in Natural and Built Environments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B5ACD4-411A-4280-A746-4CC5105A8926}"/>
              </a:ext>
            </a:extLst>
          </p:cNvPr>
          <p:cNvSpPr txBox="1"/>
          <p:nvPr/>
        </p:nvSpPr>
        <p:spPr>
          <a:xfrm>
            <a:off x="6903719" y="3882418"/>
            <a:ext cx="514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Merriweather "/>
              </a:rPr>
              <a:t>Megan Lott, PhD Student </a:t>
            </a:r>
          </a:p>
          <a:p>
            <a:pPr algn="ctr"/>
            <a:endParaRPr lang="en-US" sz="1200" b="1" i="1" dirty="0">
              <a:latin typeface="Merriweather "/>
            </a:endParaRPr>
          </a:p>
          <a:p>
            <a:pPr algn="ctr"/>
            <a:r>
              <a:rPr lang="en-US" sz="2400" b="1" i="1" dirty="0">
                <a:latin typeface="Merriweather "/>
              </a:rPr>
              <a:t>Advised by Dr. Erin K. </a:t>
            </a:r>
            <a:r>
              <a:rPr lang="en-US" sz="2400" b="1" i="1" dirty="0" err="1">
                <a:latin typeface="Merriweather "/>
              </a:rPr>
              <a:t>Lipp</a:t>
            </a:r>
            <a:endParaRPr lang="en-US" sz="2400" b="1" i="1" dirty="0">
              <a:latin typeface="Merriweather "/>
            </a:endParaRPr>
          </a:p>
        </p:txBody>
      </p:sp>
    </p:spTree>
    <p:extLst>
      <p:ext uri="{BB962C8B-B14F-4D97-AF65-F5344CB8AC3E}">
        <p14:creationId xmlns:p14="http://schemas.microsoft.com/office/powerpoint/2010/main" val="2461153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31B745-396A-4205-B2EF-817DDEE42D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4"/>
          <a:stretch/>
        </p:blipFill>
        <p:spPr>
          <a:xfrm>
            <a:off x="609600" y="25404"/>
            <a:ext cx="10972800" cy="63427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D77806-F8F2-49E0-B8CA-E60E873F923F}"/>
              </a:ext>
            </a:extLst>
          </p:cNvPr>
          <p:cNvSpPr txBox="1"/>
          <p:nvPr/>
        </p:nvSpPr>
        <p:spPr>
          <a:xfrm>
            <a:off x="4063746" y="2921168"/>
            <a:ext cx="40645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222222"/>
                </a:solidFill>
                <a:effectLst/>
                <a:latin typeface="Merriweather Sans" panose="02000503060000020004" pitchFamily="50" charset="0"/>
              </a:rPr>
              <a:t>Wastewater-based Surveillance </a:t>
            </a:r>
          </a:p>
          <a:p>
            <a:pPr algn="ctr"/>
            <a:r>
              <a:rPr lang="en-US" sz="2000" b="1" i="0" dirty="0">
                <a:solidFill>
                  <a:srgbClr val="222222"/>
                </a:solidFill>
                <a:effectLst/>
                <a:latin typeface="Merriweather Sans" panose="02000503060000020004" pitchFamily="50" charset="0"/>
              </a:rPr>
              <a:t>for SARS-CoV-2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4559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31B745-396A-4205-B2EF-817DDEE42D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4"/>
          <a:stretch/>
        </p:blipFill>
        <p:spPr>
          <a:xfrm>
            <a:off x="609600" y="25404"/>
            <a:ext cx="10972800" cy="63427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D77806-F8F2-49E0-B8CA-E60E873F923F}"/>
              </a:ext>
            </a:extLst>
          </p:cNvPr>
          <p:cNvSpPr txBox="1"/>
          <p:nvPr/>
        </p:nvSpPr>
        <p:spPr>
          <a:xfrm>
            <a:off x="4063746" y="2921168"/>
            <a:ext cx="406450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i="0" dirty="0">
                <a:solidFill>
                  <a:srgbClr val="222222"/>
                </a:solidFill>
                <a:effectLst/>
                <a:latin typeface="Merriweather Sans" panose="02000503060000020004" pitchFamily="50" charset="0"/>
              </a:rPr>
              <a:t>Wastewater-based Surveillance </a:t>
            </a:r>
          </a:p>
          <a:p>
            <a:pPr algn="ctr"/>
            <a:r>
              <a:rPr lang="en-US" sz="2000" b="1" i="0" dirty="0">
                <a:solidFill>
                  <a:srgbClr val="222222"/>
                </a:solidFill>
                <a:effectLst/>
                <a:latin typeface="Merriweather Sans" panose="02000503060000020004" pitchFamily="50" charset="0"/>
              </a:rPr>
              <a:t>for SARS-CoV-2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21471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801B9F5-02B2-4A77-8584-DA436FF7FB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58"/>
          <a:stretch/>
        </p:blipFill>
        <p:spPr>
          <a:xfrm>
            <a:off x="609600" y="29028"/>
            <a:ext cx="10972800" cy="329474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B2EB871-9705-4C0F-AD1D-4E3EDFFCF8C0}"/>
              </a:ext>
            </a:extLst>
          </p:cNvPr>
          <p:cNvSpPr txBox="1">
            <a:spLocks/>
          </p:cNvSpPr>
          <p:nvPr/>
        </p:nvSpPr>
        <p:spPr>
          <a:xfrm>
            <a:off x="3425483" y="3534230"/>
            <a:ext cx="5341034" cy="79562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222222"/>
                </a:solidFill>
                <a:latin typeface="Merriweather Sans" panose="02000503060000020004" pitchFamily="50" charset="0"/>
              </a:rPr>
              <a:t>Background</a:t>
            </a:r>
            <a:endParaRPr lang="en-US" sz="4000" b="1" dirty="0">
              <a:latin typeface="Merriweather Sans" panose="0200050306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311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8253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050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F4C3328-5EED-4513-BDB9-BC1AA6255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53"/>
          <a:stretch/>
        </p:blipFill>
        <p:spPr>
          <a:xfrm>
            <a:off x="609600" y="29028"/>
            <a:ext cx="10972800" cy="616857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90DB67D-58BD-4539-86F0-DD0F4EDB5C03}"/>
              </a:ext>
            </a:extLst>
          </p:cNvPr>
          <p:cNvSpPr txBox="1">
            <a:spLocks/>
          </p:cNvSpPr>
          <p:nvPr/>
        </p:nvSpPr>
        <p:spPr>
          <a:xfrm>
            <a:off x="3242603" y="3429000"/>
            <a:ext cx="5341034" cy="79562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222222"/>
                </a:solidFill>
                <a:latin typeface="Merriweather Sans" panose="02000503060000020004" pitchFamily="50" charset="0"/>
              </a:rPr>
              <a:t>Methods</a:t>
            </a:r>
            <a:endParaRPr lang="en-US" sz="4000" b="1" dirty="0">
              <a:latin typeface="Merriweather Sans" panose="0200050306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053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D34E3B5-EDE0-4E8A-BFF8-9FD2011537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0"/>
          <a:stretch/>
        </p:blipFill>
        <p:spPr>
          <a:xfrm>
            <a:off x="0" y="274320"/>
            <a:ext cx="121920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25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D34E3B5-EDE0-4E8A-BFF8-9FD2011537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0"/>
          <a:stretch/>
        </p:blipFill>
        <p:spPr>
          <a:xfrm>
            <a:off x="0" y="274320"/>
            <a:ext cx="12192000" cy="6309360"/>
          </a:xfrm>
          <a:prstGeom prst="rect">
            <a:avLst/>
          </a:prstGeom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F6FC1-9487-410C-9D8D-476734D3BD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50" t="7911" b="8000"/>
          <a:stretch/>
        </p:blipFill>
        <p:spPr>
          <a:xfrm>
            <a:off x="3102864" y="816864"/>
            <a:ext cx="9089136" cy="576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88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260657-4041-42F8-B3A7-90DE4A90B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0"/>
            <a:ext cx="10858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1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260657-4041-42F8-B3A7-90DE4A90B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0"/>
            <a:ext cx="10858500" cy="6858000"/>
          </a:xfrm>
          <a:prstGeom prst="rect">
            <a:avLst/>
          </a:prstGeom>
        </p:spPr>
      </p:pic>
      <p:pic>
        <p:nvPicPr>
          <p:cNvPr id="7" name="Picture 8" descr="University of Georgia: Birthplace of public higher education in America">
            <a:extLst>
              <a:ext uri="{FF2B5EF4-FFF2-40B4-BE49-F238E27FC236}">
                <a16:creationId xmlns:a16="http://schemas.microsoft.com/office/drawing/2014/main" id="{318291D9-C6E9-4763-9886-6EDA19612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044" y="0"/>
            <a:ext cx="1626421" cy="162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7C41C5-5988-4159-AD82-289B606B8019}"/>
              </a:ext>
            </a:extLst>
          </p:cNvPr>
          <p:cNvSpPr txBox="1"/>
          <p:nvPr/>
        </p:nvSpPr>
        <p:spPr>
          <a:xfrm>
            <a:off x="6265526" y="2438404"/>
            <a:ext cx="1846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erriweather Sans" panose="02000503060000020004" pitchFamily="50" charset="0"/>
              </a:rPr>
              <a:t>Catchment A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Merriweather Sans" panose="02000503060000020004" pitchFamily="50" charset="0"/>
              </a:rPr>
              <a:t>5.32 MGD</a:t>
            </a:r>
          </a:p>
        </p:txBody>
      </p:sp>
    </p:spTree>
    <p:extLst>
      <p:ext uri="{BB962C8B-B14F-4D97-AF65-F5344CB8AC3E}">
        <p14:creationId xmlns:p14="http://schemas.microsoft.com/office/powerpoint/2010/main" val="3065648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29D2884-0155-49ED-BC31-A26B9D0028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7" t="4562" r="6616" b="9277"/>
          <a:stretch/>
        </p:blipFill>
        <p:spPr>
          <a:xfrm>
            <a:off x="4522018" y="2513283"/>
            <a:ext cx="3147963" cy="31362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7A6CE0-7290-49E9-B65C-6F3911AFC3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621" y="4845984"/>
            <a:ext cx="1203770" cy="8035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15FD96-BB7B-45C4-9A0F-5D4B5DF9B19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7214745" y="1453708"/>
            <a:ext cx="3767838" cy="323216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DFA56B4-875B-4D73-8FFF-A31E91DC431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1032" y="1396607"/>
            <a:ext cx="3866224" cy="33165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E5AEE07-163B-4F77-B0BE-024B8A94EF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98664" y="2081073"/>
            <a:ext cx="712087" cy="1550222"/>
          </a:xfrm>
          <a:prstGeom prst="rect">
            <a:avLst/>
          </a:prstGeom>
        </p:spPr>
      </p:pic>
      <p:pic>
        <p:nvPicPr>
          <p:cNvPr id="26" name="Picture 25" descr="A house with a red door&#10;&#10;Description automatically generated with low confidence">
            <a:extLst>
              <a:ext uri="{FF2B5EF4-FFF2-40B4-BE49-F238E27FC236}">
                <a16:creationId xmlns:a16="http://schemas.microsoft.com/office/drawing/2014/main" id="{9C4D7FC5-E1FB-4B03-AB4A-1DF9968DCE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71004" y="1778755"/>
            <a:ext cx="2060694" cy="150156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C6E5AE4-5047-42AC-B5F0-E1038BBFD602}"/>
              </a:ext>
            </a:extLst>
          </p:cNvPr>
          <p:cNvSpPr/>
          <p:nvPr/>
        </p:nvSpPr>
        <p:spPr>
          <a:xfrm rot="19399502">
            <a:off x="1444439" y="1460889"/>
            <a:ext cx="1032683" cy="635733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/>
              </a:rPr>
              <a:t>Live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3A19A3-4F93-450F-9DB8-05694E12A9A5}"/>
              </a:ext>
            </a:extLst>
          </p:cNvPr>
          <p:cNvSpPr/>
          <p:nvPr/>
        </p:nvSpPr>
        <p:spPr>
          <a:xfrm rot="2770351">
            <a:off x="9759584" y="1757609"/>
            <a:ext cx="1000078" cy="466688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/>
              </a:rPr>
              <a:t>Work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366A41-9840-4081-B756-17CB1F363EEE}"/>
              </a:ext>
            </a:extLst>
          </p:cNvPr>
          <p:cNvSpPr/>
          <p:nvPr/>
        </p:nvSpPr>
        <p:spPr>
          <a:xfrm rot="10800000">
            <a:off x="5575965" y="5529089"/>
            <a:ext cx="1032683" cy="451954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Down">
              <a:avLst>
                <a:gd name="adj" fmla="val 6784064"/>
              </a:avLst>
            </a:prstTxWarp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/>
              </a:rPr>
              <a:t>Play</a:t>
            </a:r>
          </a:p>
        </p:txBody>
      </p:sp>
    </p:spTree>
    <p:extLst>
      <p:ext uri="{BB962C8B-B14F-4D97-AF65-F5344CB8AC3E}">
        <p14:creationId xmlns:p14="http://schemas.microsoft.com/office/powerpoint/2010/main" val="3649636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260657-4041-42F8-B3A7-90DE4A90B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0"/>
            <a:ext cx="10858500" cy="6858000"/>
          </a:xfrm>
          <a:prstGeom prst="rect">
            <a:avLst/>
          </a:prstGeom>
        </p:spPr>
      </p:pic>
      <p:pic>
        <p:nvPicPr>
          <p:cNvPr id="7" name="Picture 8" descr="University of Georgia: Birthplace of public higher education in America">
            <a:extLst>
              <a:ext uri="{FF2B5EF4-FFF2-40B4-BE49-F238E27FC236}">
                <a16:creationId xmlns:a16="http://schemas.microsoft.com/office/drawing/2014/main" id="{318291D9-C6E9-4763-9886-6EDA19612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044" y="0"/>
            <a:ext cx="1626421" cy="162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ospital clipart - ClipartAndScrap">
            <a:extLst>
              <a:ext uri="{FF2B5EF4-FFF2-40B4-BE49-F238E27FC236}">
                <a16:creationId xmlns:a16="http://schemas.microsoft.com/office/drawing/2014/main" id="{FEF83301-0FE7-4C56-BAB6-E698C045D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91" y="4571139"/>
            <a:ext cx="2583456" cy="137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7C41C5-5988-4159-AD82-289B606B8019}"/>
              </a:ext>
            </a:extLst>
          </p:cNvPr>
          <p:cNvSpPr txBox="1"/>
          <p:nvPr/>
        </p:nvSpPr>
        <p:spPr>
          <a:xfrm>
            <a:off x="6265526" y="2438404"/>
            <a:ext cx="1846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erriweather Sans" panose="02000503060000020004" pitchFamily="50" charset="0"/>
              </a:rPr>
              <a:t>Catchment A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Merriweather Sans" panose="02000503060000020004" pitchFamily="50" charset="0"/>
              </a:rPr>
              <a:t>5.32 MGD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07445E-31E4-4DFA-A9CF-B61FEC1340F6}"/>
              </a:ext>
            </a:extLst>
          </p:cNvPr>
          <p:cNvSpPr txBox="1"/>
          <p:nvPr/>
        </p:nvSpPr>
        <p:spPr>
          <a:xfrm>
            <a:off x="3156382" y="3010408"/>
            <a:ext cx="1846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erriweather Sans" panose="02000503060000020004" pitchFamily="50" charset="0"/>
              </a:rPr>
              <a:t>Catchment B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Merriweather Sans" panose="02000503060000020004" pitchFamily="50" charset="0"/>
              </a:rPr>
              <a:t>4.80 MGD</a:t>
            </a:r>
          </a:p>
        </p:txBody>
      </p:sp>
    </p:spTree>
    <p:extLst>
      <p:ext uri="{BB962C8B-B14F-4D97-AF65-F5344CB8AC3E}">
        <p14:creationId xmlns:p14="http://schemas.microsoft.com/office/powerpoint/2010/main" val="2376962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260657-4041-42F8-B3A7-90DE4A90B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0"/>
            <a:ext cx="10858500" cy="6858000"/>
          </a:xfrm>
          <a:prstGeom prst="rect">
            <a:avLst/>
          </a:prstGeom>
        </p:spPr>
      </p:pic>
      <p:pic>
        <p:nvPicPr>
          <p:cNvPr id="7" name="Picture 8" descr="University of Georgia: Birthplace of public higher education in America">
            <a:extLst>
              <a:ext uri="{FF2B5EF4-FFF2-40B4-BE49-F238E27FC236}">
                <a16:creationId xmlns:a16="http://schemas.microsoft.com/office/drawing/2014/main" id="{318291D9-C6E9-4763-9886-6EDA19612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044" y="0"/>
            <a:ext cx="1626421" cy="1626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ospital clipart - ClipartAndScrap">
            <a:extLst>
              <a:ext uri="{FF2B5EF4-FFF2-40B4-BE49-F238E27FC236}">
                <a16:creationId xmlns:a16="http://schemas.microsoft.com/office/drawing/2014/main" id="{FEF83301-0FE7-4C56-BAB6-E698C045D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291" y="4571139"/>
            <a:ext cx="2583456" cy="137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Porta Potty Clipart, HD Png Download - kindpng">
            <a:extLst>
              <a:ext uri="{FF2B5EF4-FFF2-40B4-BE49-F238E27FC236}">
                <a16:creationId xmlns:a16="http://schemas.microsoft.com/office/drawing/2014/main" id="{DC0A0E97-3878-4742-A77E-3D76C6DB1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374" y="5163670"/>
            <a:ext cx="1478978" cy="155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7C41C5-5988-4159-AD82-289B606B8019}"/>
              </a:ext>
            </a:extLst>
          </p:cNvPr>
          <p:cNvSpPr txBox="1"/>
          <p:nvPr/>
        </p:nvSpPr>
        <p:spPr>
          <a:xfrm>
            <a:off x="6265526" y="2438404"/>
            <a:ext cx="1846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erriweather Sans" panose="02000503060000020004" pitchFamily="50" charset="0"/>
              </a:rPr>
              <a:t>Catchment A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Merriweather Sans" panose="02000503060000020004" pitchFamily="50" charset="0"/>
              </a:rPr>
              <a:t>5.32 MGD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07445E-31E4-4DFA-A9CF-B61FEC1340F6}"/>
              </a:ext>
            </a:extLst>
          </p:cNvPr>
          <p:cNvSpPr txBox="1"/>
          <p:nvPr/>
        </p:nvSpPr>
        <p:spPr>
          <a:xfrm>
            <a:off x="3156382" y="3010408"/>
            <a:ext cx="1846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erriweather Sans" panose="02000503060000020004" pitchFamily="50" charset="0"/>
              </a:rPr>
              <a:t>Catchment B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Merriweather Sans" panose="02000503060000020004" pitchFamily="50" charset="0"/>
              </a:rPr>
              <a:t>4.80 MGD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170211-04C8-49F4-843F-98D8B02F2CBC}"/>
              </a:ext>
            </a:extLst>
          </p:cNvPr>
          <p:cNvSpPr txBox="1"/>
          <p:nvPr/>
        </p:nvSpPr>
        <p:spPr>
          <a:xfrm>
            <a:off x="6766183" y="4791635"/>
            <a:ext cx="1846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Merriweather Sans" panose="02000503060000020004" pitchFamily="50" charset="0"/>
              </a:rPr>
              <a:t>Catchment C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Merriweather Sans" panose="02000503060000020004" pitchFamily="50" charset="0"/>
              </a:rPr>
              <a:t>1.99 MGD</a:t>
            </a:r>
          </a:p>
        </p:txBody>
      </p:sp>
    </p:spTree>
    <p:extLst>
      <p:ext uri="{BB962C8B-B14F-4D97-AF65-F5344CB8AC3E}">
        <p14:creationId xmlns:p14="http://schemas.microsoft.com/office/powerpoint/2010/main" val="2505953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D34E3B5-EDE0-4E8A-BFF8-9FD2011537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0"/>
          <a:stretch/>
        </p:blipFill>
        <p:spPr>
          <a:xfrm>
            <a:off x="0" y="274320"/>
            <a:ext cx="12192000" cy="6309360"/>
          </a:xfrm>
          <a:prstGeom prst="rect">
            <a:avLst/>
          </a:prstGeom>
        </p:spPr>
      </p:pic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F6FC1-9487-410C-9D8D-476734D3BD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7911" b="8000"/>
          <a:stretch/>
        </p:blipFill>
        <p:spPr>
          <a:xfrm>
            <a:off x="6096000" y="816864"/>
            <a:ext cx="6096000" cy="5766816"/>
          </a:xfrm>
          <a:prstGeom prst="rect">
            <a:avLst/>
          </a:prstGeom>
        </p:spPr>
      </p:pic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5BE5B166-D846-4C74-81B4-A383062D2C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1" r="74250" b="8000"/>
          <a:stretch/>
        </p:blipFill>
        <p:spPr>
          <a:xfrm>
            <a:off x="0" y="816864"/>
            <a:ext cx="3139440" cy="576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78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D34E3B5-EDE0-4E8A-BFF8-9FD2011537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0" t="7734" r="50000" b="8000"/>
          <a:stretch/>
        </p:blipFill>
        <p:spPr>
          <a:xfrm>
            <a:off x="420624" y="539496"/>
            <a:ext cx="2950464" cy="5779008"/>
          </a:xfrm>
          <a:prstGeom prst="rect">
            <a:avLst/>
          </a:prstGeom>
        </p:spPr>
      </p:pic>
      <p:pic>
        <p:nvPicPr>
          <p:cNvPr id="23" name="Picture 22" descr="A picture containing person, indoor, preparing&#10;&#10;Description automatically generated">
            <a:extLst>
              <a:ext uri="{FF2B5EF4-FFF2-40B4-BE49-F238E27FC236}">
                <a16:creationId xmlns:a16="http://schemas.microsoft.com/office/drawing/2014/main" id="{EDF0BC91-F38C-4BAC-864E-51F60B0314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78"/>
          <a:stretch/>
        </p:blipFill>
        <p:spPr>
          <a:xfrm>
            <a:off x="3887110" y="113955"/>
            <a:ext cx="2523744" cy="2625441"/>
          </a:xfrm>
          <a:prstGeom prst="ellipse">
            <a:avLst/>
          </a:prstGeom>
        </p:spPr>
      </p:pic>
      <p:pic>
        <p:nvPicPr>
          <p:cNvPr id="27" name="Picture 26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C666FA0B-E818-473B-8D30-FB9A0E92A0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25"/>
          <a:stretch/>
        </p:blipFill>
        <p:spPr>
          <a:xfrm flipH="1">
            <a:off x="7479049" y="1150538"/>
            <a:ext cx="2523744" cy="2641079"/>
          </a:xfrm>
          <a:prstGeom prst="ellipse">
            <a:avLst/>
          </a:prstGeom>
        </p:spPr>
      </p:pic>
      <p:sp>
        <p:nvSpPr>
          <p:cNvPr id="32" name="Arrow: Curved Down 31">
            <a:extLst>
              <a:ext uri="{FF2B5EF4-FFF2-40B4-BE49-F238E27FC236}">
                <a16:creationId xmlns:a16="http://schemas.microsoft.com/office/drawing/2014/main" id="{C98CA62B-1868-49EC-B483-748AAB742530}"/>
              </a:ext>
            </a:extLst>
          </p:cNvPr>
          <p:cNvSpPr/>
          <p:nvPr/>
        </p:nvSpPr>
        <p:spPr>
          <a:xfrm rot="1138224">
            <a:off x="6485683" y="339239"/>
            <a:ext cx="1376587" cy="400515"/>
          </a:xfrm>
          <a:prstGeom prst="curvedDownArrow">
            <a:avLst/>
          </a:prstGeom>
          <a:solidFill>
            <a:srgbClr val="C0322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4" name="Picture 33" descr="A picture containing text, person, indoor, ceiling&#10;&#10;Description automatically generated">
            <a:extLst>
              <a:ext uri="{FF2B5EF4-FFF2-40B4-BE49-F238E27FC236}">
                <a16:creationId xmlns:a16="http://schemas.microsoft.com/office/drawing/2014/main" id="{325BC219-7998-4F29-8D26-10319538829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0" t="11467" r="35898" b="43511"/>
          <a:stretch/>
        </p:blipFill>
        <p:spPr>
          <a:xfrm>
            <a:off x="9449275" y="3989527"/>
            <a:ext cx="2648235" cy="2641079"/>
          </a:xfrm>
          <a:prstGeom prst="ellipse">
            <a:avLst/>
          </a:prstGeom>
        </p:spPr>
      </p:pic>
      <p:sp>
        <p:nvSpPr>
          <p:cNvPr id="35" name="Arrow: Curved Down 34">
            <a:extLst>
              <a:ext uri="{FF2B5EF4-FFF2-40B4-BE49-F238E27FC236}">
                <a16:creationId xmlns:a16="http://schemas.microsoft.com/office/drawing/2014/main" id="{A463D13C-A17B-4301-A888-FFC9B4E9B8EF}"/>
              </a:ext>
            </a:extLst>
          </p:cNvPr>
          <p:cNvSpPr/>
          <p:nvPr/>
        </p:nvSpPr>
        <p:spPr>
          <a:xfrm rot="1138224" flipV="1">
            <a:off x="7625732" y="5838619"/>
            <a:ext cx="1483807" cy="512784"/>
          </a:xfrm>
          <a:prstGeom prst="curvedDownArrow">
            <a:avLst/>
          </a:prstGeom>
          <a:solidFill>
            <a:srgbClr val="C0322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56539F-1695-435A-B6A3-0589AC7DE930}"/>
              </a:ext>
            </a:extLst>
          </p:cNvPr>
          <p:cNvSpPr/>
          <p:nvPr/>
        </p:nvSpPr>
        <p:spPr>
          <a:xfrm>
            <a:off x="5241752" y="2985925"/>
            <a:ext cx="2648235" cy="2625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810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D34E3B5-EDE0-4E8A-BFF8-9FD2011537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0"/>
          <a:stretch/>
        </p:blipFill>
        <p:spPr>
          <a:xfrm>
            <a:off x="0" y="274320"/>
            <a:ext cx="12192000" cy="6309360"/>
          </a:xfrm>
          <a:prstGeom prst="rect">
            <a:avLst/>
          </a:prstGeom>
        </p:spPr>
      </p:pic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5BE5B166-D846-4C74-81B4-A383062D2C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1" r="74250" b="8000"/>
          <a:stretch/>
        </p:blipFill>
        <p:spPr>
          <a:xfrm>
            <a:off x="0" y="816864"/>
            <a:ext cx="3139440" cy="5766816"/>
          </a:xfrm>
          <a:prstGeom prst="rect">
            <a:avLst/>
          </a:prstGeom>
        </p:spPr>
      </p:pic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1417B0B-477C-483E-9271-F5A136E8A1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0" t="7911" r="49350" b="8000"/>
          <a:stretch/>
        </p:blipFill>
        <p:spPr>
          <a:xfrm>
            <a:off x="2956560" y="816864"/>
            <a:ext cx="3139440" cy="576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51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9AD9EF6E-0AF9-446A-B15E-7BE7EEC637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67" b="9866"/>
          <a:stretch/>
        </p:blipFill>
        <p:spPr>
          <a:xfrm>
            <a:off x="0" y="813816"/>
            <a:ext cx="12192000" cy="523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610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531B745-396A-4205-B2EF-817DDEE42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14"/>
          <a:stretch/>
        </p:blipFill>
        <p:spPr>
          <a:xfrm>
            <a:off x="609600" y="25404"/>
            <a:ext cx="10972800" cy="634274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DAEAE83-3890-4792-831E-31820D25514D}"/>
              </a:ext>
            </a:extLst>
          </p:cNvPr>
          <p:cNvSpPr txBox="1">
            <a:spLocks/>
          </p:cNvSpPr>
          <p:nvPr/>
        </p:nvSpPr>
        <p:spPr>
          <a:xfrm>
            <a:off x="3242603" y="3193258"/>
            <a:ext cx="5341034" cy="79562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solidFill>
                  <a:srgbClr val="222222"/>
                </a:solidFill>
                <a:latin typeface="Merriweather Sans" panose="02000503060000020004" pitchFamily="50" charset="0"/>
              </a:rPr>
              <a:t>Results</a:t>
            </a:r>
            <a:endParaRPr lang="en-US" sz="4000" b="1" dirty="0">
              <a:latin typeface="Merriweather Sans" panose="0200050306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534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D1E9149-4E63-48E9-BBD3-ED2790B96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9" y="1761782"/>
            <a:ext cx="6638925" cy="44767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50C4E84-C080-41F7-B28B-65B46D885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514" y="2342807"/>
            <a:ext cx="3793998" cy="28589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B9E07D4-EAA6-49AB-80D5-6D9A4338B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191" y="3128009"/>
            <a:ext cx="2894492" cy="2894492"/>
          </a:xfrm>
          <a:prstGeom prst="ellipse">
            <a:avLst/>
          </a:prstGeom>
        </p:spPr>
      </p:pic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DC39744B-3FFC-4536-83B7-CA437103A495}"/>
              </a:ext>
            </a:extLst>
          </p:cNvPr>
          <p:cNvSpPr/>
          <p:nvPr/>
        </p:nvSpPr>
        <p:spPr>
          <a:xfrm>
            <a:off x="3096579" y="466173"/>
            <a:ext cx="8646604" cy="1261872"/>
          </a:xfrm>
          <a:prstGeom prst="wedgeRoundRectCallout">
            <a:avLst/>
          </a:prstGeom>
          <a:solidFill>
            <a:srgbClr val="C8D8E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EC9012C-BE95-4CE3-83F2-22A10FFC63B0}"/>
              </a:ext>
            </a:extLst>
          </p:cNvPr>
          <p:cNvSpPr txBox="1"/>
          <p:nvPr/>
        </p:nvSpPr>
        <p:spPr>
          <a:xfrm>
            <a:off x="4109656" y="835499"/>
            <a:ext cx="62590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covid19.uga.edu/wastewater-</a:t>
            </a:r>
            <a:r>
              <a:rPr lang="en-US" sz="2800" dirty="0" err="1"/>
              <a:t>athens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3873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54EA50B2-F7DD-4117-81DD-022061EEAA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87" b="42500"/>
          <a:stretch/>
        </p:blipFill>
        <p:spPr>
          <a:xfrm>
            <a:off x="326482" y="1842516"/>
            <a:ext cx="9729216" cy="3575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7A9C64-C2B2-40CE-8388-AC5FC83D106D}"/>
              </a:ext>
            </a:extLst>
          </p:cNvPr>
          <p:cNvSpPr txBox="1"/>
          <p:nvPr/>
        </p:nvSpPr>
        <p:spPr>
          <a:xfrm>
            <a:off x="1788829" y="1011519"/>
            <a:ext cx="7919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Merriweather Sans" panose="02000503060000020004" pitchFamily="50" charset="0"/>
              </a:rPr>
              <a:t>Total Viral Load of SARS-CoV-2 Viral RNA in Wastewater from Athens-Clarke County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07B208-F716-4E74-9FE0-999BD1C20063}"/>
              </a:ext>
            </a:extLst>
          </p:cNvPr>
          <p:cNvCxnSpPr>
            <a:cxnSpLocks/>
          </p:cNvCxnSpPr>
          <p:nvPr/>
        </p:nvCxnSpPr>
        <p:spPr>
          <a:xfrm>
            <a:off x="10017668" y="3391311"/>
            <a:ext cx="546848" cy="0"/>
          </a:xfrm>
          <a:prstGeom prst="line">
            <a:avLst/>
          </a:prstGeom>
          <a:ln w="38100">
            <a:solidFill>
              <a:srgbClr val="21A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080554B-629F-49E6-BD49-5C9B4C74AF8C}"/>
              </a:ext>
            </a:extLst>
          </p:cNvPr>
          <p:cNvSpPr txBox="1"/>
          <p:nvPr/>
        </p:nvSpPr>
        <p:spPr>
          <a:xfrm>
            <a:off x="10622693" y="3191256"/>
            <a:ext cx="1333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N1-N2 Avg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BB2D09-2F70-431A-8D37-ED7005BDE0F1}"/>
              </a:ext>
            </a:extLst>
          </p:cNvPr>
          <p:cNvCxnSpPr>
            <a:cxnSpLocks/>
          </p:cNvCxnSpPr>
          <p:nvPr/>
        </p:nvCxnSpPr>
        <p:spPr>
          <a:xfrm>
            <a:off x="10034373" y="3872895"/>
            <a:ext cx="546848" cy="0"/>
          </a:xfrm>
          <a:prstGeom prst="line">
            <a:avLst/>
          </a:prstGeom>
          <a:ln w="127000">
            <a:solidFill>
              <a:srgbClr val="21A07B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4D4B4AC-D89B-45F0-A48B-1ADC78AB812C}"/>
              </a:ext>
            </a:extLst>
          </p:cNvPr>
          <p:cNvSpPr txBox="1"/>
          <p:nvPr/>
        </p:nvSpPr>
        <p:spPr>
          <a:xfrm>
            <a:off x="10622693" y="3674147"/>
            <a:ext cx="1569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LOESS Trend</a:t>
            </a:r>
          </a:p>
        </p:txBody>
      </p:sp>
    </p:spTree>
    <p:extLst>
      <p:ext uri="{BB962C8B-B14F-4D97-AF65-F5344CB8AC3E}">
        <p14:creationId xmlns:p14="http://schemas.microsoft.com/office/powerpoint/2010/main" val="2109676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8129BA1C-4144-4A31-B46C-1D7942254E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28"/>
          <a:stretch/>
        </p:blipFill>
        <p:spPr>
          <a:xfrm>
            <a:off x="238506" y="1066418"/>
            <a:ext cx="8496300" cy="5572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09544C-C252-41E6-8F24-4BA33EF3C5CF}"/>
              </a:ext>
            </a:extLst>
          </p:cNvPr>
          <p:cNvSpPr txBox="1"/>
          <p:nvPr/>
        </p:nvSpPr>
        <p:spPr>
          <a:xfrm>
            <a:off x="1120769" y="486327"/>
            <a:ext cx="7919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Merriweather Sans" panose="02000503060000020004" pitchFamily="50" charset="0"/>
              </a:rPr>
              <a:t>Total Viral Load of SARS-CoV-2 Viral RNA in Wastewater from Athens-Clarke County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BA5CFA-6F82-4666-9714-2C059367FDAE}"/>
              </a:ext>
            </a:extLst>
          </p:cNvPr>
          <p:cNvCxnSpPr>
            <a:cxnSpLocks/>
          </p:cNvCxnSpPr>
          <p:nvPr/>
        </p:nvCxnSpPr>
        <p:spPr>
          <a:xfrm>
            <a:off x="9345526" y="5071873"/>
            <a:ext cx="546848" cy="0"/>
          </a:xfrm>
          <a:prstGeom prst="line">
            <a:avLst/>
          </a:prstGeom>
          <a:ln w="38100">
            <a:solidFill>
              <a:srgbClr val="C4C2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547D46E-D7BB-4ADF-B36A-D8757887A550}"/>
              </a:ext>
            </a:extLst>
          </p:cNvPr>
          <p:cNvSpPr txBox="1"/>
          <p:nvPr/>
        </p:nvSpPr>
        <p:spPr>
          <a:xfrm>
            <a:off x="9602245" y="4871818"/>
            <a:ext cx="211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Daily Cases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D7B42-77EB-4032-9A6D-A2A04FAF616E}"/>
              </a:ext>
            </a:extLst>
          </p:cNvPr>
          <p:cNvSpPr txBox="1"/>
          <p:nvPr/>
        </p:nvSpPr>
        <p:spPr>
          <a:xfrm>
            <a:off x="9933846" y="5354709"/>
            <a:ext cx="1333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7-Day Avg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34A43D-7D56-47B3-A41C-A2DCB9DC4A56}"/>
              </a:ext>
            </a:extLst>
          </p:cNvPr>
          <p:cNvCxnSpPr>
            <a:cxnSpLocks/>
          </p:cNvCxnSpPr>
          <p:nvPr/>
        </p:nvCxnSpPr>
        <p:spPr>
          <a:xfrm>
            <a:off x="9345526" y="5554764"/>
            <a:ext cx="546848" cy="0"/>
          </a:xfrm>
          <a:prstGeom prst="line">
            <a:avLst/>
          </a:prstGeom>
          <a:ln w="38100">
            <a:solidFill>
              <a:srgbClr val="F1A9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473111-5F9F-4161-BE05-1C639CF1EDDA}"/>
              </a:ext>
            </a:extLst>
          </p:cNvPr>
          <p:cNvCxnSpPr>
            <a:cxnSpLocks/>
          </p:cNvCxnSpPr>
          <p:nvPr/>
        </p:nvCxnSpPr>
        <p:spPr>
          <a:xfrm>
            <a:off x="9328821" y="2362380"/>
            <a:ext cx="546848" cy="0"/>
          </a:xfrm>
          <a:prstGeom prst="line">
            <a:avLst/>
          </a:prstGeom>
          <a:ln w="38100">
            <a:solidFill>
              <a:srgbClr val="21A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8F3223-C95C-4DFA-ABA8-51AE7280B12D}"/>
              </a:ext>
            </a:extLst>
          </p:cNvPr>
          <p:cNvSpPr txBox="1"/>
          <p:nvPr/>
        </p:nvSpPr>
        <p:spPr>
          <a:xfrm>
            <a:off x="9933846" y="2162325"/>
            <a:ext cx="1333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N1-N2 Avg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E7EFC2-4FB6-4E78-B0A7-CB7E0EF89CA9}"/>
              </a:ext>
            </a:extLst>
          </p:cNvPr>
          <p:cNvCxnSpPr>
            <a:cxnSpLocks/>
          </p:cNvCxnSpPr>
          <p:nvPr/>
        </p:nvCxnSpPr>
        <p:spPr>
          <a:xfrm>
            <a:off x="9345526" y="2843964"/>
            <a:ext cx="546848" cy="0"/>
          </a:xfrm>
          <a:prstGeom prst="line">
            <a:avLst/>
          </a:prstGeom>
          <a:ln w="127000">
            <a:solidFill>
              <a:srgbClr val="21A07B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1F73E70-5441-47E3-A1CE-073B156688C4}"/>
              </a:ext>
            </a:extLst>
          </p:cNvPr>
          <p:cNvSpPr txBox="1"/>
          <p:nvPr/>
        </p:nvSpPr>
        <p:spPr>
          <a:xfrm>
            <a:off x="9933846" y="2645216"/>
            <a:ext cx="1569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LOESS Trend</a:t>
            </a:r>
          </a:p>
        </p:txBody>
      </p:sp>
    </p:spTree>
    <p:extLst>
      <p:ext uri="{BB962C8B-B14F-4D97-AF65-F5344CB8AC3E}">
        <p14:creationId xmlns:p14="http://schemas.microsoft.com/office/powerpoint/2010/main" val="424603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rrow&#10;&#10;Description automatically generated">
            <a:extLst>
              <a:ext uri="{FF2B5EF4-FFF2-40B4-BE49-F238E27FC236}">
                <a16:creationId xmlns:a16="http://schemas.microsoft.com/office/drawing/2014/main" id="{0FC88720-1268-41CD-9759-D3035AE89B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" r="1190" b="17461"/>
          <a:stretch/>
        </p:blipFill>
        <p:spPr>
          <a:xfrm>
            <a:off x="0" y="551543"/>
            <a:ext cx="12206105" cy="63064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B84923-274A-47D7-B61B-EF47482FC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354" y="4057558"/>
            <a:ext cx="1531167" cy="10220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E6782A-C1F6-477B-A288-224F36305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42642" y="1575641"/>
            <a:ext cx="655399" cy="1426814"/>
          </a:xfrm>
          <a:prstGeom prst="rect">
            <a:avLst/>
          </a:prstGeom>
        </p:spPr>
      </p:pic>
      <p:pic>
        <p:nvPicPr>
          <p:cNvPr id="15" name="Picture 14" descr="A house with a red door&#10;&#10;Description automatically generated with low confidence">
            <a:extLst>
              <a:ext uri="{FF2B5EF4-FFF2-40B4-BE49-F238E27FC236}">
                <a16:creationId xmlns:a16="http://schemas.microsoft.com/office/drawing/2014/main" id="{EA7821DF-9F8F-4F16-94F4-C594D2BE4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7485" y="1078794"/>
            <a:ext cx="2639966" cy="19236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69A25B1-78B4-4A7D-878F-8AE132EB62F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80808"/>
              </a:clrFrom>
              <a:clrTo>
                <a:srgbClr val="080808">
                  <a:alpha val="0"/>
                </a:srgbClr>
              </a:clrTo>
            </a:clrChange>
          </a:blip>
          <a:stretch>
            <a:fillRect/>
          </a:stretch>
        </p:blipFill>
        <p:spPr>
          <a:xfrm rot="19080823">
            <a:off x="5259151" y="1903568"/>
            <a:ext cx="3909719" cy="305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45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8129BA1C-4144-4A31-B46C-1D7942254E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28"/>
          <a:stretch/>
        </p:blipFill>
        <p:spPr>
          <a:xfrm>
            <a:off x="238506" y="1066418"/>
            <a:ext cx="8496300" cy="5572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09544C-C252-41E6-8F24-4BA33EF3C5CF}"/>
              </a:ext>
            </a:extLst>
          </p:cNvPr>
          <p:cNvSpPr txBox="1"/>
          <p:nvPr/>
        </p:nvSpPr>
        <p:spPr>
          <a:xfrm>
            <a:off x="1120769" y="486327"/>
            <a:ext cx="7919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Merriweather Sans" panose="02000503060000020004" pitchFamily="50" charset="0"/>
              </a:rPr>
              <a:t>Total Viral Load of SARS-CoV-2 Viral RNA in Wastewater from Athens-Clarke County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BA5CFA-6F82-4666-9714-2C059367FDAE}"/>
              </a:ext>
            </a:extLst>
          </p:cNvPr>
          <p:cNvCxnSpPr>
            <a:cxnSpLocks/>
          </p:cNvCxnSpPr>
          <p:nvPr/>
        </p:nvCxnSpPr>
        <p:spPr>
          <a:xfrm>
            <a:off x="9345526" y="5071873"/>
            <a:ext cx="546848" cy="0"/>
          </a:xfrm>
          <a:prstGeom prst="line">
            <a:avLst/>
          </a:prstGeom>
          <a:ln w="38100">
            <a:solidFill>
              <a:srgbClr val="C4C2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547D46E-D7BB-4ADF-B36A-D8757887A550}"/>
              </a:ext>
            </a:extLst>
          </p:cNvPr>
          <p:cNvSpPr txBox="1"/>
          <p:nvPr/>
        </p:nvSpPr>
        <p:spPr>
          <a:xfrm>
            <a:off x="9602245" y="4871818"/>
            <a:ext cx="211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Daily Cases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D7B42-77EB-4032-9A6D-A2A04FAF616E}"/>
              </a:ext>
            </a:extLst>
          </p:cNvPr>
          <p:cNvSpPr txBox="1"/>
          <p:nvPr/>
        </p:nvSpPr>
        <p:spPr>
          <a:xfrm>
            <a:off x="9933846" y="5354709"/>
            <a:ext cx="1333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7-Day Avg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34A43D-7D56-47B3-A41C-A2DCB9DC4A56}"/>
              </a:ext>
            </a:extLst>
          </p:cNvPr>
          <p:cNvCxnSpPr>
            <a:cxnSpLocks/>
          </p:cNvCxnSpPr>
          <p:nvPr/>
        </p:nvCxnSpPr>
        <p:spPr>
          <a:xfrm>
            <a:off x="9345526" y="5554764"/>
            <a:ext cx="546848" cy="0"/>
          </a:xfrm>
          <a:prstGeom prst="line">
            <a:avLst/>
          </a:prstGeom>
          <a:ln w="38100">
            <a:solidFill>
              <a:srgbClr val="F1A9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473111-5F9F-4161-BE05-1C639CF1EDDA}"/>
              </a:ext>
            </a:extLst>
          </p:cNvPr>
          <p:cNvCxnSpPr>
            <a:cxnSpLocks/>
          </p:cNvCxnSpPr>
          <p:nvPr/>
        </p:nvCxnSpPr>
        <p:spPr>
          <a:xfrm>
            <a:off x="9328821" y="2362380"/>
            <a:ext cx="546848" cy="0"/>
          </a:xfrm>
          <a:prstGeom prst="line">
            <a:avLst/>
          </a:prstGeom>
          <a:ln w="38100">
            <a:solidFill>
              <a:srgbClr val="21A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8F3223-C95C-4DFA-ABA8-51AE7280B12D}"/>
              </a:ext>
            </a:extLst>
          </p:cNvPr>
          <p:cNvSpPr txBox="1"/>
          <p:nvPr/>
        </p:nvSpPr>
        <p:spPr>
          <a:xfrm>
            <a:off x="9933846" y="2162325"/>
            <a:ext cx="1333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N1-N2 Avg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E7EFC2-4FB6-4E78-B0A7-CB7E0EF89CA9}"/>
              </a:ext>
            </a:extLst>
          </p:cNvPr>
          <p:cNvCxnSpPr>
            <a:cxnSpLocks/>
          </p:cNvCxnSpPr>
          <p:nvPr/>
        </p:nvCxnSpPr>
        <p:spPr>
          <a:xfrm>
            <a:off x="9345526" y="2843964"/>
            <a:ext cx="546848" cy="0"/>
          </a:xfrm>
          <a:prstGeom prst="line">
            <a:avLst/>
          </a:prstGeom>
          <a:ln w="127000">
            <a:solidFill>
              <a:srgbClr val="21A07B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1F73E70-5441-47E3-A1CE-073B156688C4}"/>
              </a:ext>
            </a:extLst>
          </p:cNvPr>
          <p:cNvSpPr txBox="1"/>
          <p:nvPr/>
        </p:nvSpPr>
        <p:spPr>
          <a:xfrm>
            <a:off x="9933846" y="2645216"/>
            <a:ext cx="1569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LOESS Trend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35D0DB4-1945-4A38-8622-65E9CD083026}"/>
              </a:ext>
            </a:extLst>
          </p:cNvPr>
          <p:cNvSpPr/>
          <p:nvPr/>
        </p:nvSpPr>
        <p:spPr>
          <a:xfrm>
            <a:off x="1682406" y="1528140"/>
            <a:ext cx="212993" cy="4538951"/>
          </a:xfrm>
          <a:prstGeom prst="roundRect">
            <a:avLst/>
          </a:prstGeom>
          <a:solidFill>
            <a:srgbClr val="BA0C2F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790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8129BA1C-4144-4A31-B46C-1D7942254E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28"/>
          <a:stretch/>
        </p:blipFill>
        <p:spPr>
          <a:xfrm>
            <a:off x="238506" y="1066418"/>
            <a:ext cx="8496300" cy="5572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09544C-C252-41E6-8F24-4BA33EF3C5CF}"/>
              </a:ext>
            </a:extLst>
          </p:cNvPr>
          <p:cNvSpPr txBox="1"/>
          <p:nvPr/>
        </p:nvSpPr>
        <p:spPr>
          <a:xfrm>
            <a:off x="1120769" y="486327"/>
            <a:ext cx="7919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Merriweather Sans" panose="02000503060000020004" pitchFamily="50" charset="0"/>
              </a:rPr>
              <a:t>Total Viral Load of SARS-CoV-2 Viral RNA in Wastewater from Athens-Clarke County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BA5CFA-6F82-4666-9714-2C059367FDAE}"/>
              </a:ext>
            </a:extLst>
          </p:cNvPr>
          <p:cNvCxnSpPr>
            <a:cxnSpLocks/>
          </p:cNvCxnSpPr>
          <p:nvPr/>
        </p:nvCxnSpPr>
        <p:spPr>
          <a:xfrm>
            <a:off x="9345526" y="5071873"/>
            <a:ext cx="546848" cy="0"/>
          </a:xfrm>
          <a:prstGeom prst="line">
            <a:avLst/>
          </a:prstGeom>
          <a:ln w="38100">
            <a:solidFill>
              <a:srgbClr val="C4C2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547D46E-D7BB-4ADF-B36A-D8757887A550}"/>
              </a:ext>
            </a:extLst>
          </p:cNvPr>
          <p:cNvSpPr txBox="1"/>
          <p:nvPr/>
        </p:nvSpPr>
        <p:spPr>
          <a:xfrm>
            <a:off x="9602245" y="4871818"/>
            <a:ext cx="211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Daily Cases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D7B42-77EB-4032-9A6D-A2A04FAF616E}"/>
              </a:ext>
            </a:extLst>
          </p:cNvPr>
          <p:cNvSpPr txBox="1"/>
          <p:nvPr/>
        </p:nvSpPr>
        <p:spPr>
          <a:xfrm>
            <a:off x="9933846" y="5354709"/>
            <a:ext cx="1333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7-Day Avg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34A43D-7D56-47B3-A41C-A2DCB9DC4A56}"/>
              </a:ext>
            </a:extLst>
          </p:cNvPr>
          <p:cNvCxnSpPr>
            <a:cxnSpLocks/>
          </p:cNvCxnSpPr>
          <p:nvPr/>
        </p:nvCxnSpPr>
        <p:spPr>
          <a:xfrm>
            <a:off x="9345526" y="5554764"/>
            <a:ext cx="546848" cy="0"/>
          </a:xfrm>
          <a:prstGeom prst="line">
            <a:avLst/>
          </a:prstGeom>
          <a:ln w="38100">
            <a:solidFill>
              <a:srgbClr val="F1A9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473111-5F9F-4161-BE05-1C639CF1EDDA}"/>
              </a:ext>
            </a:extLst>
          </p:cNvPr>
          <p:cNvCxnSpPr>
            <a:cxnSpLocks/>
          </p:cNvCxnSpPr>
          <p:nvPr/>
        </p:nvCxnSpPr>
        <p:spPr>
          <a:xfrm>
            <a:off x="9328821" y="2362380"/>
            <a:ext cx="546848" cy="0"/>
          </a:xfrm>
          <a:prstGeom prst="line">
            <a:avLst/>
          </a:prstGeom>
          <a:ln w="38100">
            <a:solidFill>
              <a:srgbClr val="21A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8F3223-C95C-4DFA-ABA8-51AE7280B12D}"/>
              </a:ext>
            </a:extLst>
          </p:cNvPr>
          <p:cNvSpPr txBox="1"/>
          <p:nvPr/>
        </p:nvSpPr>
        <p:spPr>
          <a:xfrm>
            <a:off x="9933846" y="2162325"/>
            <a:ext cx="1333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N1-N2 Avg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E7EFC2-4FB6-4E78-B0A7-CB7E0EF89CA9}"/>
              </a:ext>
            </a:extLst>
          </p:cNvPr>
          <p:cNvCxnSpPr>
            <a:cxnSpLocks/>
          </p:cNvCxnSpPr>
          <p:nvPr/>
        </p:nvCxnSpPr>
        <p:spPr>
          <a:xfrm>
            <a:off x="9345526" y="2843964"/>
            <a:ext cx="546848" cy="0"/>
          </a:xfrm>
          <a:prstGeom prst="line">
            <a:avLst/>
          </a:prstGeom>
          <a:ln w="127000">
            <a:solidFill>
              <a:srgbClr val="21A07B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1F73E70-5441-47E3-A1CE-073B156688C4}"/>
              </a:ext>
            </a:extLst>
          </p:cNvPr>
          <p:cNvSpPr txBox="1"/>
          <p:nvPr/>
        </p:nvSpPr>
        <p:spPr>
          <a:xfrm>
            <a:off x="9933846" y="2645216"/>
            <a:ext cx="1569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LOESS Trend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B691A10-FD94-4663-B10E-6F9A541CCAE9}"/>
              </a:ext>
            </a:extLst>
          </p:cNvPr>
          <p:cNvSpPr/>
          <p:nvPr/>
        </p:nvSpPr>
        <p:spPr>
          <a:xfrm>
            <a:off x="2596895" y="1528139"/>
            <a:ext cx="950977" cy="4538951"/>
          </a:xfrm>
          <a:prstGeom prst="roundRect">
            <a:avLst/>
          </a:prstGeom>
          <a:solidFill>
            <a:srgbClr val="BA0C2F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7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8129BA1C-4144-4A31-B46C-1D7942254E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28"/>
          <a:stretch/>
        </p:blipFill>
        <p:spPr>
          <a:xfrm>
            <a:off x="238506" y="1066418"/>
            <a:ext cx="8496300" cy="5572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09544C-C252-41E6-8F24-4BA33EF3C5CF}"/>
              </a:ext>
            </a:extLst>
          </p:cNvPr>
          <p:cNvSpPr txBox="1"/>
          <p:nvPr/>
        </p:nvSpPr>
        <p:spPr>
          <a:xfrm>
            <a:off x="1120769" y="486327"/>
            <a:ext cx="7919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Merriweather Sans" panose="02000503060000020004" pitchFamily="50" charset="0"/>
              </a:rPr>
              <a:t>Total Viral Load of SARS-CoV-2 Viral RNA in Wastewater from Athens-Clarke County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BA5CFA-6F82-4666-9714-2C059367FDAE}"/>
              </a:ext>
            </a:extLst>
          </p:cNvPr>
          <p:cNvCxnSpPr>
            <a:cxnSpLocks/>
          </p:cNvCxnSpPr>
          <p:nvPr/>
        </p:nvCxnSpPr>
        <p:spPr>
          <a:xfrm>
            <a:off x="9345526" y="5071873"/>
            <a:ext cx="546848" cy="0"/>
          </a:xfrm>
          <a:prstGeom prst="line">
            <a:avLst/>
          </a:prstGeom>
          <a:ln w="38100">
            <a:solidFill>
              <a:srgbClr val="C4C2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547D46E-D7BB-4ADF-B36A-D8757887A550}"/>
              </a:ext>
            </a:extLst>
          </p:cNvPr>
          <p:cNvSpPr txBox="1"/>
          <p:nvPr/>
        </p:nvSpPr>
        <p:spPr>
          <a:xfrm>
            <a:off x="9602245" y="4871818"/>
            <a:ext cx="211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Daily Cases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D7B42-77EB-4032-9A6D-A2A04FAF616E}"/>
              </a:ext>
            </a:extLst>
          </p:cNvPr>
          <p:cNvSpPr txBox="1"/>
          <p:nvPr/>
        </p:nvSpPr>
        <p:spPr>
          <a:xfrm>
            <a:off x="9933846" y="5354709"/>
            <a:ext cx="1333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7-Day Avg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34A43D-7D56-47B3-A41C-A2DCB9DC4A56}"/>
              </a:ext>
            </a:extLst>
          </p:cNvPr>
          <p:cNvCxnSpPr>
            <a:cxnSpLocks/>
          </p:cNvCxnSpPr>
          <p:nvPr/>
        </p:nvCxnSpPr>
        <p:spPr>
          <a:xfrm>
            <a:off x="9345526" y="5554764"/>
            <a:ext cx="546848" cy="0"/>
          </a:xfrm>
          <a:prstGeom prst="line">
            <a:avLst/>
          </a:prstGeom>
          <a:ln w="38100">
            <a:solidFill>
              <a:srgbClr val="F1A9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473111-5F9F-4161-BE05-1C639CF1EDDA}"/>
              </a:ext>
            </a:extLst>
          </p:cNvPr>
          <p:cNvCxnSpPr>
            <a:cxnSpLocks/>
          </p:cNvCxnSpPr>
          <p:nvPr/>
        </p:nvCxnSpPr>
        <p:spPr>
          <a:xfrm>
            <a:off x="9328821" y="2362380"/>
            <a:ext cx="546848" cy="0"/>
          </a:xfrm>
          <a:prstGeom prst="line">
            <a:avLst/>
          </a:prstGeom>
          <a:ln w="38100">
            <a:solidFill>
              <a:srgbClr val="21A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8F3223-C95C-4DFA-ABA8-51AE7280B12D}"/>
              </a:ext>
            </a:extLst>
          </p:cNvPr>
          <p:cNvSpPr txBox="1"/>
          <p:nvPr/>
        </p:nvSpPr>
        <p:spPr>
          <a:xfrm>
            <a:off x="9933846" y="2162325"/>
            <a:ext cx="1333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N1-N2 Avg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E7EFC2-4FB6-4E78-B0A7-CB7E0EF89CA9}"/>
              </a:ext>
            </a:extLst>
          </p:cNvPr>
          <p:cNvCxnSpPr>
            <a:cxnSpLocks/>
          </p:cNvCxnSpPr>
          <p:nvPr/>
        </p:nvCxnSpPr>
        <p:spPr>
          <a:xfrm>
            <a:off x="9345526" y="2843964"/>
            <a:ext cx="546848" cy="0"/>
          </a:xfrm>
          <a:prstGeom prst="line">
            <a:avLst/>
          </a:prstGeom>
          <a:ln w="127000">
            <a:solidFill>
              <a:srgbClr val="21A07B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1F73E70-5441-47E3-A1CE-073B156688C4}"/>
              </a:ext>
            </a:extLst>
          </p:cNvPr>
          <p:cNvSpPr txBox="1"/>
          <p:nvPr/>
        </p:nvSpPr>
        <p:spPr>
          <a:xfrm>
            <a:off x="9933846" y="2645216"/>
            <a:ext cx="1569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LOESS Trend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B691A10-FD94-4663-B10E-6F9A541CCAE9}"/>
              </a:ext>
            </a:extLst>
          </p:cNvPr>
          <p:cNvSpPr/>
          <p:nvPr/>
        </p:nvSpPr>
        <p:spPr>
          <a:xfrm>
            <a:off x="3535679" y="1509852"/>
            <a:ext cx="1749553" cy="4538951"/>
          </a:xfrm>
          <a:prstGeom prst="roundRect">
            <a:avLst/>
          </a:prstGeom>
          <a:solidFill>
            <a:srgbClr val="BA0C2F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964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8129BA1C-4144-4A31-B46C-1D7942254E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28"/>
          <a:stretch/>
        </p:blipFill>
        <p:spPr>
          <a:xfrm>
            <a:off x="238506" y="1066418"/>
            <a:ext cx="8496300" cy="5572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09544C-C252-41E6-8F24-4BA33EF3C5CF}"/>
              </a:ext>
            </a:extLst>
          </p:cNvPr>
          <p:cNvSpPr txBox="1"/>
          <p:nvPr/>
        </p:nvSpPr>
        <p:spPr>
          <a:xfrm>
            <a:off x="1120769" y="486327"/>
            <a:ext cx="7919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Merriweather Sans" panose="02000503060000020004" pitchFamily="50" charset="0"/>
              </a:rPr>
              <a:t>Total Viral Load of SARS-CoV-2 Viral RNA in Wastewater from Athens-Clarke County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BA5CFA-6F82-4666-9714-2C059367FDAE}"/>
              </a:ext>
            </a:extLst>
          </p:cNvPr>
          <p:cNvCxnSpPr>
            <a:cxnSpLocks/>
          </p:cNvCxnSpPr>
          <p:nvPr/>
        </p:nvCxnSpPr>
        <p:spPr>
          <a:xfrm>
            <a:off x="9345526" y="5071873"/>
            <a:ext cx="546848" cy="0"/>
          </a:xfrm>
          <a:prstGeom prst="line">
            <a:avLst/>
          </a:prstGeom>
          <a:ln w="38100">
            <a:solidFill>
              <a:srgbClr val="C4C2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547D46E-D7BB-4ADF-B36A-D8757887A550}"/>
              </a:ext>
            </a:extLst>
          </p:cNvPr>
          <p:cNvSpPr txBox="1"/>
          <p:nvPr/>
        </p:nvSpPr>
        <p:spPr>
          <a:xfrm>
            <a:off x="9602245" y="4871818"/>
            <a:ext cx="211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Daily Cases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D7B42-77EB-4032-9A6D-A2A04FAF616E}"/>
              </a:ext>
            </a:extLst>
          </p:cNvPr>
          <p:cNvSpPr txBox="1"/>
          <p:nvPr/>
        </p:nvSpPr>
        <p:spPr>
          <a:xfrm>
            <a:off x="9933846" y="5354709"/>
            <a:ext cx="1333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7-Day Avg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34A43D-7D56-47B3-A41C-A2DCB9DC4A56}"/>
              </a:ext>
            </a:extLst>
          </p:cNvPr>
          <p:cNvCxnSpPr>
            <a:cxnSpLocks/>
          </p:cNvCxnSpPr>
          <p:nvPr/>
        </p:nvCxnSpPr>
        <p:spPr>
          <a:xfrm>
            <a:off x="9345526" y="5554764"/>
            <a:ext cx="546848" cy="0"/>
          </a:xfrm>
          <a:prstGeom prst="line">
            <a:avLst/>
          </a:prstGeom>
          <a:ln w="38100">
            <a:solidFill>
              <a:srgbClr val="F1A9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473111-5F9F-4161-BE05-1C639CF1EDDA}"/>
              </a:ext>
            </a:extLst>
          </p:cNvPr>
          <p:cNvCxnSpPr>
            <a:cxnSpLocks/>
          </p:cNvCxnSpPr>
          <p:nvPr/>
        </p:nvCxnSpPr>
        <p:spPr>
          <a:xfrm>
            <a:off x="9328821" y="2362380"/>
            <a:ext cx="546848" cy="0"/>
          </a:xfrm>
          <a:prstGeom prst="line">
            <a:avLst/>
          </a:prstGeom>
          <a:ln w="38100">
            <a:solidFill>
              <a:srgbClr val="21A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8F3223-C95C-4DFA-ABA8-51AE7280B12D}"/>
              </a:ext>
            </a:extLst>
          </p:cNvPr>
          <p:cNvSpPr txBox="1"/>
          <p:nvPr/>
        </p:nvSpPr>
        <p:spPr>
          <a:xfrm>
            <a:off x="9933846" y="2162325"/>
            <a:ext cx="1333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N1-N2 Avg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E7EFC2-4FB6-4E78-B0A7-CB7E0EF89CA9}"/>
              </a:ext>
            </a:extLst>
          </p:cNvPr>
          <p:cNvCxnSpPr>
            <a:cxnSpLocks/>
          </p:cNvCxnSpPr>
          <p:nvPr/>
        </p:nvCxnSpPr>
        <p:spPr>
          <a:xfrm>
            <a:off x="9345526" y="2843964"/>
            <a:ext cx="546848" cy="0"/>
          </a:xfrm>
          <a:prstGeom prst="line">
            <a:avLst/>
          </a:prstGeom>
          <a:ln w="127000">
            <a:solidFill>
              <a:srgbClr val="21A07B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1F73E70-5441-47E3-A1CE-073B156688C4}"/>
              </a:ext>
            </a:extLst>
          </p:cNvPr>
          <p:cNvSpPr txBox="1"/>
          <p:nvPr/>
        </p:nvSpPr>
        <p:spPr>
          <a:xfrm>
            <a:off x="9933846" y="2645216"/>
            <a:ext cx="1569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LOESS Trend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B691A10-FD94-4663-B10E-6F9A541CCAE9}"/>
              </a:ext>
            </a:extLst>
          </p:cNvPr>
          <p:cNvSpPr/>
          <p:nvPr/>
        </p:nvSpPr>
        <p:spPr>
          <a:xfrm>
            <a:off x="5080467" y="1509852"/>
            <a:ext cx="1704381" cy="4538951"/>
          </a:xfrm>
          <a:prstGeom prst="roundRect">
            <a:avLst/>
          </a:prstGeom>
          <a:solidFill>
            <a:srgbClr val="BA0C2F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01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8129BA1C-4144-4A31-B46C-1D7942254E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28"/>
          <a:stretch/>
        </p:blipFill>
        <p:spPr>
          <a:xfrm>
            <a:off x="238506" y="1066418"/>
            <a:ext cx="8496300" cy="5572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09544C-C252-41E6-8F24-4BA33EF3C5CF}"/>
              </a:ext>
            </a:extLst>
          </p:cNvPr>
          <p:cNvSpPr txBox="1"/>
          <p:nvPr/>
        </p:nvSpPr>
        <p:spPr>
          <a:xfrm>
            <a:off x="1120769" y="486327"/>
            <a:ext cx="7919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Merriweather Sans" panose="02000503060000020004" pitchFamily="50" charset="0"/>
              </a:rPr>
              <a:t>Total Viral Load of SARS-CoV-2 Viral RNA in Wastewater from Athens-Clarke County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BA5CFA-6F82-4666-9714-2C059367FDAE}"/>
              </a:ext>
            </a:extLst>
          </p:cNvPr>
          <p:cNvCxnSpPr>
            <a:cxnSpLocks/>
          </p:cNvCxnSpPr>
          <p:nvPr/>
        </p:nvCxnSpPr>
        <p:spPr>
          <a:xfrm>
            <a:off x="9345526" y="5071873"/>
            <a:ext cx="546848" cy="0"/>
          </a:xfrm>
          <a:prstGeom prst="line">
            <a:avLst/>
          </a:prstGeom>
          <a:ln w="38100">
            <a:solidFill>
              <a:srgbClr val="C4C2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547D46E-D7BB-4ADF-B36A-D8757887A550}"/>
              </a:ext>
            </a:extLst>
          </p:cNvPr>
          <p:cNvSpPr txBox="1"/>
          <p:nvPr/>
        </p:nvSpPr>
        <p:spPr>
          <a:xfrm>
            <a:off x="9602245" y="4871818"/>
            <a:ext cx="211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Daily Cases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D7B42-77EB-4032-9A6D-A2A04FAF616E}"/>
              </a:ext>
            </a:extLst>
          </p:cNvPr>
          <p:cNvSpPr txBox="1"/>
          <p:nvPr/>
        </p:nvSpPr>
        <p:spPr>
          <a:xfrm>
            <a:off x="9933846" y="5354709"/>
            <a:ext cx="1333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7-Day Avg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34A43D-7D56-47B3-A41C-A2DCB9DC4A56}"/>
              </a:ext>
            </a:extLst>
          </p:cNvPr>
          <p:cNvCxnSpPr>
            <a:cxnSpLocks/>
          </p:cNvCxnSpPr>
          <p:nvPr/>
        </p:nvCxnSpPr>
        <p:spPr>
          <a:xfrm>
            <a:off x="9345526" y="5554764"/>
            <a:ext cx="546848" cy="0"/>
          </a:xfrm>
          <a:prstGeom prst="line">
            <a:avLst/>
          </a:prstGeom>
          <a:ln w="38100">
            <a:solidFill>
              <a:srgbClr val="F1A9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473111-5F9F-4161-BE05-1C639CF1EDDA}"/>
              </a:ext>
            </a:extLst>
          </p:cNvPr>
          <p:cNvCxnSpPr>
            <a:cxnSpLocks/>
          </p:cNvCxnSpPr>
          <p:nvPr/>
        </p:nvCxnSpPr>
        <p:spPr>
          <a:xfrm>
            <a:off x="9328821" y="2362380"/>
            <a:ext cx="546848" cy="0"/>
          </a:xfrm>
          <a:prstGeom prst="line">
            <a:avLst/>
          </a:prstGeom>
          <a:ln w="38100">
            <a:solidFill>
              <a:srgbClr val="21A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8F3223-C95C-4DFA-ABA8-51AE7280B12D}"/>
              </a:ext>
            </a:extLst>
          </p:cNvPr>
          <p:cNvSpPr txBox="1"/>
          <p:nvPr/>
        </p:nvSpPr>
        <p:spPr>
          <a:xfrm>
            <a:off x="9933846" y="2162325"/>
            <a:ext cx="1333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N1-N2 Avg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E7EFC2-4FB6-4E78-B0A7-CB7E0EF89CA9}"/>
              </a:ext>
            </a:extLst>
          </p:cNvPr>
          <p:cNvCxnSpPr>
            <a:cxnSpLocks/>
          </p:cNvCxnSpPr>
          <p:nvPr/>
        </p:nvCxnSpPr>
        <p:spPr>
          <a:xfrm>
            <a:off x="9345526" y="2843964"/>
            <a:ext cx="546848" cy="0"/>
          </a:xfrm>
          <a:prstGeom prst="line">
            <a:avLst/>
          </a:prstGeom>
          <a:ln w="127000">
            <a:solidFill>
              <a:srgbClr val="21A07B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1F73E70-5441-47E3-A1CE-073B156688C4}"/>
              </a:ext>
            </a:extLst>
          </p:cNvPr>
          <p:cNvSpPr txBox="1"/>
          <p:nvPr/>
        </p:nvSpPr>
        <p:spPr>
          <a:xfrm>
            <a:off x="9933846" y="2645216"/>
            <a:ext cx="1569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LOESS Trend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B691A10-FD94-4663-B10E-6F9A541CCAE9}"/>
              </a:ext>
            </a:extLst>
          </p:cNvPr>
          <p:cNvSpPr/>
          <p:nvPr/>
        </p:nvSpPr>
        <p:spPr>
          <a:xfrm>
            <a:off x="6565392" y="1317324"/>
            <a:ext cx="1248229" cy="4713191"/>
          </a:xfrm>
          <a:prstGeom prst="roundRect">
            <a:avLst/>
          </a:prstGeom>
          <a:solidFill>
            <a:srgbClr val="BA0C2F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003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8129BA1C-4144-4A31-B46C-1D7942254E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28"/>
          <a:stretch/>
        </p:blipFill>
        <p:spPr>
          <a:xfrm>
            <a:off x="238506" y="1066418"/>
            <a:ext cx="8496300" cy="5572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09544C-C252-41E6-8F24-4BA33EF3C5CF}"/>
              </a:ext>
            </a:extLst>
          </p:cNvPr>
          <p:cNvSpPr txBox="1"/>
          <p:nvPr/>
        </p:nvSpPr>
        <p:spPr>
          <a:xfrm>
            <a:off x="1120769" y="486327"/>
            <a:ext cx="7919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Merriweather Sans" panose="02000503060000020004" pitchFamily="50" charset="0"/>
              </a:rPr>
              <a:t>Total Viral Load of SARS-CoV-2 Viral RNA in Wastewater from Athens-Clarke County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BA5CFA-6F82-4666-9714-2C059367FDAE}"/>
              </a:ext>
            </a:extLst>
          </p:cNvPr>
          <p:cNvCxnSpPr>
            <a:cxnSpLocks/>
          </p:cNvCxnSpPr>
          <p:nvPr/>
        </p:nvCxnSpPr>
        <p:spPr>
          <a:xfrm>
            <a:off x="9345526" y="5071873"/>
            <a:ext cx="546848" cy="0"/>
          </a:xfrm>
          <a:prstGeom prst="line">
            <a:avLst/>
          </a:prstGeom>
          <a:ln w="38100">
            <a:solidFill>
              <a:srgbClr val="C4C2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547D46E-D7BB-4ADF-B36A-D8757887A550}"/>
              </a:ext>
            </a:extLst>
          </p:cNvPr>
          <p:cNvSpPr txBox="1"/>
          <p:nvPr/>
        </p:nvSpPr>
        <p:spPr>
          <a:xfrm>
            <a:off x="9602245" y="4871818"/>
            <a:ext cx="21135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Daily Cases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0D7B42-77EB-4032-9A6D-A2A04FAF616E}"/>
              </a:ext>
            </a:extLst>
          </p:cNvPr>
          <p:cNvSpPr txBox="1"/>
          <p:nvPr/>
        </p:nvSpPr>
        <p:spPr>
          <a:xfrm>
            <a:off x="9933846" y="5354709"/>
            <a:ext cx="1333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7-Day Avg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34A43D-7D56-47B3-A41C-A2DCB9DC4A56}"/>
              </a:ext>
            </a:extLst>
          </p:cNvPr>
          <p:cNvCxnSpPr>
            <a:cxnSpLocks/>
          </p:cNvCxnSpPr>
          <p:nvPr/>
        </p:nvCxnSpPr>
        <p:spPr>
          <a:xfrm>
            <a:off x="9345526" y="5554764"/>
            <a:ext cx="546848" cy="0"/>
          </a:xfrm>
          <a:prstGeom prst="line">
            <a:avLst/>
          </a:prstGeom>
          <a:ln w="38100">
            <a:solidFill>
              <a:srgbClr val="F1A9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473111-5F9F-4161-BE05-1C639CF1EDDA}"/>
              </a:ext>
            </a:extLst>
          </p:cNvPr>
          <p:cNvCxnSpPr>
            <a:cxnSpLocks/>
          </p:cNvCxnSpPr>
          <p:nvPr/>
        </p:nvCxnSpPr>
        <p:spPr>
          <a:xfrm>
            <a:off x="9328821" y="2362380"/>
            <a:ext cx="546848" cy="0"/>
          </a:xfrm>
          <a:prstGeom prst="line">
            <a:avLst/>
          </a:prstGeom>
          <a:ln w="38100">
            <a:solidFill>
              <a:srgbClr val="21A0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C8F3223-C95C-4DFA-ABA8-51AE7280B12D}"/>
              </a:ext>
            </a:extLst>
          </p:cNvPr>
          <p:cNvSpPr txBox="1"/>
          <p:nvPr/>
        </p:nvSpPr>
        <p:spPr>
          <a:xfrm>
            <a:off x="9933846" y="2162325"/>
            <a:ext cx="1333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N1-N2 Avg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E7EFC2-4FB6-4E78-B0A7-CB7E0EF89CA9}"/>
              </a:ext>
            </a:extLst>
          </p:cNvPr>
          <p:cNvCxnSpPr>
            <a:cxnSpLocks/>
          </p:cNvCxnSpPr>
          <p:nvPr/>
        </p:nvCxnSpPr>
        <p:spPr>
          <a:xfrm>
            <a:off x="9345526" y="2843964"/>
            <a:ext cx="546848" cy="0"/>
          </a:xfrm>
          <a:prstGeom prst="line">
            <a:avLst/>
          </a:prstGeom>
          <a:ln w="127000">
            <a:solidFill>
              <a:srgbClr val="21A07B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1F73E70-5441-47E3-A1CE-073B156688C4}"/>
              </a:ext>
            </a:extLst>
          </p:cNvPr>
          <p:cNvSpPr txBox="1"/>
          <p:nvPr/>
        </p:nvSpPr>
        <p:spPr>
          <a:xfrm>
            <a:off x="9933846" y="2645216"/>
            <a:ext cx="1569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LOESS Trend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B691A10-FD94-4663-B10E-6F9A541CCAE9}"/>
              </a:ext>
            </a:extLst>
          </p:cNvPr>
          <p:cNvSpPr/>
          <p:nvPr/>
        </p:nvSpPr>
        <p:spPr>
          <a:xfrm>
            <a:off x="7176699" y="1317324"/>
            <a:ext cx="1569307" cy="4713191"/>
          </a:xfrm>
          <a:prstGeom prst="roundRect">
            <a:avLst/>
          </a:prstGeom>
          <a:solidFill>
            <a:srgbClr val="BA0C2F">
              <a:alpha val="15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59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D108D63-D862-4A77-AE63-E2965C33D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9" y="1761782"/>
            <a:ext cx="6638925" cy="4476750"/>
          </a:xfrm>
          <a:prstGeom prst="rect">
            <a:avLst/>
          </a:prstGeom>
        </p:spPr>
      </p:pic>
      <p:pic>
        <p:nvPicPr>
          <p:cNvPr id="17" name="Picture 16" descr="Chart, line chart, histogram&#10;&#10;Description automatically generated">
            <a:extLst>
              <a:ext uri="{FF2B5EF4-FFF2-40B4-BE49-F238E27FC236}">
                <a16:creationId xmlns:a16="http://schemas.microsoft.com/office/drawing/2014/main" id="{73F96576-B4E7-428C-9902-2E1D6BFFD1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28"/>
          <a:stretch/>
        </p:blipFill>
        <p:spPr>
          <a:xfrm>
            <a:off x="1774698" y="2624466"/>
            <a:ext cx="3620262" cy="2374275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0A9277F-0E07-44C7-A3AB-9A4EA8B902D1}"/>
              </a:ext>
            </a:extLst>
          </p:cNvPr>
          <p:cNvSpPr/>
          <p:nvPr/>
        </p:nvSpPr>
        <p:spPr>
          <a:xfrm>
            <a:off x="3256027" y="463334"/>
            <a:ext cx="8646604" cy="1261872"/>
          </a:xfrm>
          <a:prstGeom prst="wedgeRoundRectCallout">
            <a:avLst/>
          </a:prstGeom>
          <a:solidFill>
            <a:srgbClr val="C8D8E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BD6429-D870-4D46-8BD8-069A55360C63}"/>
              </a:ext>
            </a:extLst>
          </p:cNvPr>
          <p:cNvSpPr txBox="1"/>
          <p:nvPr/>
        </p:nvSpPr>
        <p:spPr>
          <a:xfrm>
            <a:off x="3619630" y="715347"/>
            <a:ext cx="7919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Merriweather Sans" panose="02000503060000020004" pitchFamily="50" charset="0"/>
              </a:rPr>
              <a:t>How well does the total viral load in wastewater correlate with the number of reported cases?</a:t>
            </a:r>
          </a:p>
        </p:txBody>
      </p:sp>
    </p:spTree>
    <p:extLst>
      <p:ext uri="{BB962C8B-B14F-4D97-AF65-F5344CB8AC3E}">
        <p14:creationId xmlns:p14="http://schemas.microsoft.com/office/powerpoint/2010/main" val="1716300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D108D63-D862-4A77-AE63-E2965C33D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9" y="1761782"/>
            <a:ext cx="6638925" cy="4476750"/>
          </a:xfrm>
          <a:prstGeom prst="rect">
            <a:avLst/>
          </a:prstGeom>
        </p:spPr>
      </p:pic>
      <p:pic>
        <p:nvPicPr>
          <p:cNvPr id="17" name="Picture 16" descr="Chart, line chart, histogram&#10;&#10;Description automatically generated">
            <a:extLst>
              <a:ext uri="{FF2B5EF4-FFF2-40B4-BE49-F238E27FC236}">
                <a16:creationId xmlns:a16="http://schemas.microsoft.com/office/drawing/2014/main" id="{73F96576-B4E7-428C-9902-2E1D6BFFD1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28"/>
          <a:stretch/>
        </p:blipFill>
        <p:spPr>
          <a:xfrm>
            <a:off x="1774698" y="2624466"/>
            <a:ext cx="3620262" cy="2374275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0A9277F-0E07-44C7-A3AB-9A4EA8B902D1}"/>
              </a:ext>
            </a:extLst>
          </p:cNvPr>
          <p:cNvSpPr/>
          <p:nvPr/>
        </p:nvSpPr>
        <p:spPr>
          <a:xfrm>
            <a:off x="3256027" y="499910"/>
            <a:ext cx="8646604" cy="1261872"/>
          </a:xfrm>
          <a:prstGeom prst="wedgeRoundRectCallout">
            <a:avLst/>
          </a:prstGeom>
          <a:solidFill>
            <a:srgbClr val="C8D8E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BD6429-D870-4D46-8BD8-069A55360C63}"/>
              </a:ext>
            </a:extLst>
          </p:cNvPr>
          <p:cNvSpPr txBox="1"/>
          <p:nvPr/>
        </p:nvSpPr>
        <p:spPr>
          <a:xfrm>
            <a:off x="3619630" y="715347"/>
            <a:ext cx="7919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Merriweather Sans" panose="02000503060000020004" pitchFamily="50" charset="0"/>
              </a:rPr>
              <a:t>How well does the total viral load in wastewater correlate with the number of reported cases?</a:t>
            </a:r>
          </a:p>
        </p:txBody>
      </p:sp>
      <p:pic>
        <p:nvPicPr>
          <p:cNvPr id="1026" name="Picture 2" descr="Profile photo for Cody Dailey">
            <a:extLst>
              <a:ext uri="{FF2B5EF4-FFF2-40B4-BE49-F238E27FC236}">
                <a16:creationId xmlns:a16="http://schemas.microsoft.com/office/drawing/2014/main" id="{8DC973A4-671B-4B88-AC92-EC5947279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234" y="3464042"/>
            <a:ext cx="3069397" cy="306939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5936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426447FD-A4D2-4E4C-AB90-39EC94CC6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" y="497205"/>
            <a:ext cx="10424160" cy="586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25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, timeline&#10;&#10;Description automatically generated">
            <a:extLst>
              <a:ext uri="{FF2B5EF4-FFF2-40B4-BE49-F238E27FC236}">
                <a16:creationId xmlns:a16="http://schemas.microsoft.com/office/drawing/2014/main" id="{99B21DE6-8865-44EC-B11F-94FB90775D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0"/>
          <a:stretch/>
        </p:blipFill>
        <p:spPr>
          <a:xfrm>
            <a:off x="0" y="997171"/>
            <a:ext cx="9393937" cy="5401514"/>
          </a:xfrm>
          <a:prstGeom prst="rect">
            <a:avLst/>
          </a:prstGeom>
        </p:spPr>
      </p:pic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11B665D4-E9CB-4C88-B870-AD7A3A4F94CF}"/>
              </a:ext>
            </a:extLst>
          </p:cNvPr>
          <p:cNvSpPr/>
          <p:nvPr/>
        </p:nvSpPr>
        <p:spPr>
          <a:xfrm>
            <a:off x="3329179" y="243878"/>
            <a:ext cx="8646604" cy="1261872"/>
          </a:xfrm>
          <a:prstGeom prst="wedgeRoundRectCallout">
            <a:avLst/>
          </a:prstGeom>
          <a:solidFill>
            <a:srgbClr val="C8D8E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3C66E6-EEAF-4361-B06C-0A6970558D99}"/>
              </a:ext>
            </a:extLst>
          </p:cNvPr>
          <p:cNvSpPr txBox="1"/>
          <p:nvPr/>
        </p:nvSpPr>
        <p:spPr>
          <a:xfrm>
            <a:off x="3692782" y="459315"/>
            <a:ext cx="7919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Merriweather Sans" panose="02000503060000020004" pitchFamily="50" charset="0"/>
              </a:rPr>
              <a:t>How well does the total viral load in wastewater correlate with the number of reported cases?</a:t>
            </a:r>
          </a:p>
        </p:txBody>
      </p:sp>
    </p:spTree>
    <p:extLst>
      <p:ext uri="{BB962C8B-B14F-4D97-AF65-F5344CB8AC3E}">
        <p14:creationId xmlns:p14="http://schemas.microsoft.com/office/powerpoint/2010/main" val="3146630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rrow&#10;&#10;Description automatically generated">
            <a:extLst>
              <a:ext uri="{FF2B5EF4-FFF2-40B4-BE49-F238E27FC236}">
                <a16:creationId xmlns:a16="http://schemas.microsoft.com/office/drawing/2014/main" id="{0FC88720-1268-41CD-9759-D3035AE89B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" r="1190" b="17461"/>
          <a:stretch/>
        </p:blipFill>
        <p:spPr>
          <a:xfrm>
            <a:off x="0" y="551543"/>
            <a:ext cx="12206105" cy="63064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B84923-274A-47D7-B61B-EF47482FC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354" y="4057558"/>
            <a:ext cx="1531167" cy="10220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E6782A-C1F6-477B-A288-224F36305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42642" y="1575641"/>
            <a:ext cx="655399" cy="1426814"/>
          </a:xfrm>
          <a:prstGeom prst="rect">
            <a:avLst/>
          </a:prstGeom>
        </p:spPr>
      </p:pic>
      <p:pic>
        <p:nvPicPr>
          <p:cNvPr id="15" name="Picture 14" descr="A house with a red door&#10;&#10;Description automatically generated with low confidence">
            <a:extLst>
              <a:ext uri="{FF2B5EF4-FFF2-40B4-BE49-F238E27FC236}">
                <a16:creationId xmlns:a16="http://schemas.microsoft.com/office/drawing/2014/main" id="{EA7821DF-9F8F-4F16-94F4-C594D2BE4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7485" y="1078794"/>
            <a:ext cx="2639966" cy="19236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69A25B1-78B4-4A7D-878F-8AE132EB62F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80808"/>
              </a:clrFrom>
              <a:clrTo>
                <a:srgbClr val="080808">
                  <a:alpha val="0"/>
                </a:srgbClr>
              </a:clrTo>
            </a:clrChange>
          </a:blip>
          <a:stretch>
            <a:fillRect/>
          </a:stretch>
        </p:blipFill>
        <p:spPr>
          <a:xfrm rot="19080823">
            <a:off x="5259151" y="1903568"/>
            <a:ext cx="3909719" cy="305086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3192B19-055F-44B7-A1DF-3B7B4412E8B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80808"/>
              </a:clrFrom>
              <a:clrTo>
                <a:srgbClr val="080808">
                  <a:alpha val="0"/>
                </a:srgbClr>
              </a:clrTo>
            </a:clrChange>
          </a:blip>
          <a:stretch>
            <a:fillRect/>
          </a:stretch>
        </p:blipFill>
        <p:spPr>
          <a:xfrm rot="12292923">
            <a:off x="615782" y="3581609"/>
            <a:ext cx="2808486" cy="199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193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0A9277F-0E07-44C7-A3AB-9A4EA8B902D1}"/>
              </a:ext>
            </a:extLst>
          </p:cNvPr>
          <p:cNvSpPr/>
          <p:nvPr/>
        </p:nvSpPr>
        <p:spPr>
          <a:xfrm>
            <a:off x="3329179" y="243878"/>
            <a:ext cx="8646604" cy="1261872"/>
          </a:xfrm>
          <a:prstGeom prst="wedgeRoundRectCallout">
            <a:avLst/>
          </a:prstGeom>
          <a:solidFill>
            <a:srgbClr val="C8D8E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BD6429-D870-4D46-8BD8-069A55360C63}"/>
              </a:ext>
            </a:extLst>
          </p:cNvPr>
          <p:cNvSpPr txBox="1"/>
          <p:nvPr/>
        </p:nvSpPr>
        <p:spPr>
          <a:xfrm>
            <a:off x="3329179" y="305421"/>
            <a:ext cx="8646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Merriweather Sans" panose="02000503060000020004" pitchFamily="50" charset="0"/>
              </a:rPr>
              <a:t>The total viral load is correlated with the number of cases reported 6 days in the future. </a:t>
            </a:r>
          </a:p>
          <a:p>
            <a:pPr algn="ctr"/>
            <a:r>
              <a:rPr lang="en-US" sz="2400" b="1" dirty="0">
                <a:latin typeface="Merriweather Sans" panose="02000503060000020004" pitchFamily="50" charset="0"/>
              </a:rPr>
              <a:t>There is a lead time of 6 days.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F2CB243C-E54E-4B62-80BA-F5503A28C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72" y="1721187"/>
            <a:ext cx="877824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33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0A9277F-0E07-44C7-A3AB-9A4EA8B902D1}"/>
              </a:ext>
            </a:extLst>
          </p:cNvPr>
          <p:cNvSpPr/>
          <p:nvPr/>
        </p:nvSpPr>
        <p:spPr>
          <a:xfrm>
            <a:off x="3329179" y="243878"/>
            <a:ext cx="8646604" cy="1261872"/>
          </a:xfrm>
          <a:prstGeom prst="wedgeRoundRectCallout">
            <a:avLst/>
          </a:prstGeom>
          <a:solidFill>
            <a:srgbClr val="C8D8E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BD6429-D870-4D46-8BD8-069A55360C63}"/>
              </a:ext>
            </a:extLst>
          </p:cNvPr>
          <p:cNvSpPr txBox="1"/>
          <p:nvPr/>
        </p:nvSpPr>
        <p:spPr>
          <a:xfrm>
            <a:off x="3692782" y="459315"/>
            <a:ext cx="7919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Merriweather Sans" panose="02000503060000020004" pitchFamily="50" charset="0"/>
              </a:rPr>
              <a:t>The total viral load lags behind the number of cases by symptom onset. This lag is ~ 5 days.</a:t>
            </a:r>
          </a:p>
        </p:txBody>
      </p:sp>
      <p:pic>
        <p:nvPicPr>
          <p:cNvPr id="4" name="Picture 3" descr="Chart, bar chart, histogram&#10;&#10;Description automatically generated">
            <a:extLst>
              <a:ext uri="{FF2B5EF4-FFF2-40B4-BE49-F238E27FC236}">
                <a16:creationId xmlns:a16="http://schemas.microsoft.com/office/drawing/2014/main" id="{AE06F43E-162F-42A0-AFBA-E27101DDA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" y="1873376"/>
            <a:ext cx="877824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696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F0A9277F-0E07-44C7-A3AB-9A4EA8B902D1}"/>
              </a:ext>
            </a:extLst>
          </p:cNvPr>
          <p:cNvSpPr/>
          <p:nvPr/>
        </p:nvSpPr>
        <p:spPr>
          <a:xfrm>
            <a:off x="3329179" y="243878"/>
            <a:ext cx="8646604" cy="1261872"/>
          </a:xfrm>
          <a:prstGeom prst="wedgeRoundRectCallout">
            <a:avLst/>
          </a:prstGeom>
          <a:solidFill>
            <a:srgbClr val="C8D8EB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BD6429-D870-4D46-8BD8-069A55360C63}"/>
              </a:ext>
            </a:extLst>
          </p:cNvPr>
          <p:cNvSpPr txBox="1"/>
          <p:nvPr/>
        </p:nvSpPr>
        <p:spPr>
          <a:xfrm>
            <a:off x="3692782" y="459315"/>
            <a:ext cx="7919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Merriweather Sans" panose="02000503060000020004" pitchFamily="50" charset="0"/>
              </a:rPr>
              <a:t>The total viral load lags behind the case incidence. This lag is ~ 11 days.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5D9E7DB7-4794-4ABE-97D1-0BF951494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750406"/>
            <a:ext cx="8778240" cy="49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556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timeline&#10;&#10;Description automatically generated">
            <a:extLst>
              <a:ext uri="{FF2B5EF4-FFF2-40B4-BE49-F238E27FC236}">
                <a16:creationId xmlns:a16="http://schemas.microsoft.com/office/drawing/2014/main" id="{F345E77C-3877-45E8-A487-F2940FA975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00"/>
          <a:stretch/>
        </p:blipFill>
        <p:spPr>
          <a:xfrm>
            <a:off x="609600" y="274320"/>
            <a:ext cx="10972800" cy="630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92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timeline&#10;&#10;Description automatically generated">
            <a:extLst>
              <a:ext uri="{FF2B5EF4-FFF2-40B4-BE49-F238E27FC236}">
                <a16:creationId xmlns:a16="http://schemas.microsoft.com/office/drawing/2014/main" id="{34FD24FF-22D4-4C5E-9204-7133432221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00"/>
          <a:stretch/>
        </p:blipFill>
        <p:spPr>
          <a:xfrm>
            <a:off x="609600" y="246888"/>
            <a:ext cx="10972800" cy="636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205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E45B75C3-C261-4887-8F22-C4ADC9AEE1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3"/>
          <a:stretch/>
        </p:blipFill>
        <p:spPr>
          <a:xfrm>
            <a:off x="609600" y="237744"/>
            <a:ext cx="10972800" cy="638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947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7DEC6B79-0A01-4B83-91C9-83207112DE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609600" y="256032"/>
            <a:ext cx="10972800" cy="634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600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119EA20B-68FC-46BF-A126-738F330B40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00"/>
          <a:stretch/>
        </p:blipFill>
        <p:spPr>
          <a:xfrm>
            <a:off x="609600" y="466344"/>
            <a:ext cx="10972800" cy="592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307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54EA50B2-F7DD-4117-81DD-022061EEAA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87" b="42500"/>
          <a:stretch/>
        </p:blipFill>
        <p:spPr>
          <a:xfrm>
            <a:off x="0" y="1842516"/>
            <a:ext cx="9729216" cy="3575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7A9C64-C2B2-40CE-8388-AC5FC83D106D}"/>
              </a:ext>
            </a:extLst>
          </p:cNvPr>
          <p:cNvSpPr txBox="1"/>
          <p:nvPr/>
        </p:nvSpPr>
        <p:spPr>
          <a:xfrm>
            <a:off x="1788829" y="1011519"/>
            <a:ext cx="7919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Merriweather Sans" panose="02000503060000020004" pitchFamily="50" charset="0"/>
              </a:rPr>
              <a:t>Predictive Modeling from </a:t>
            </a:r>
          </a:p>
          <a:p>
            <a:pPr algn="ctr"/>
            <a:r>
              <a:rPr lang="en-US" sz="2400" b="1" dirty="0">
                <a:latin typeface="Merriweather Sans" panose="02000503060000020004" pitchFamily="50" charset="0"/>
              </a:rPr>
              <a:t>Total Viral Load in Wastewater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BE9E503-8648-4E0E-96CE-0A02643E8A22}"/>
              </a:ext>
            </a:extLst>
          </p:cNvPr>
          <p:cNvSpPr/>
          <p:nvPr/>
        </p:nvSpPr>
        <p:spPr>
          <a:xfrm>
            <a:off x="9564624" y="2231136"/>
            <a:ext cx="2414016" cy="3002796"/>
          </a:xfrm>
          <a:prstGeom prst="roundRect">
            <a:avLst/>
          </a:prstGeom>
          <a:solidFill>
            <a:srgbClr val="C7E7DD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 descr="Badge Question Mark with solid fill">
            <a:extLst>
              <a:ext uri="{FF2B5EF4-FFF2-40B4-BE49-F238E27FC236}">
                <a16:creationId xmlns:a16="http://schemas.microsoft.com/office/drawing/2014/main" id="{B83E6A17-80B7-448D-9A29-3DDEFD2AE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5688" y="2554224"/>
            <a:ext cx="2151888" cy="215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250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38CA823D-2398-481E-9B53-2D0342B17A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67"/>
          <a:stretch/>
        </p:blipFill>
        <p:spPr>
          <a:xfrm>
            <a:off x="609600" y="256032"/>
            <a:ext cx="10972800" cy="63459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9A16F0-6C9D-458F-B180-BE3F0CC08959}"/>
              </a:ext>
            </a:extLst>
          </p:cNvPr>
          <p:cNvSpPr txBox="1"/>
          <p:nvPr/>
        </p:nvSpPr>
        <p:spPr>
          <a:xfrm>
            <a:off x="7769005" y="6140303"/>
            <a:ext cx="4703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Merriweather Sans" panose="02000503060000020004" pitchFamily="50" charset="0"/>
              </a:rPr>
              <a:t>Sewer Line Surveillance</a:t>
            </a:r>
          </a:p>
        </p:txBody>
      </p:sp>
    </p:spTree>
    <p:extLst>
      <p:ext uri="{BB962C8B-B14F-4D97-AF65-F5344CB8AC3E}">
        <p14:creationId xmlns:p14="http://schemas.microsoft.com/office/powerpoint/2010/main" val="1263782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4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rrow&#10;&#10;Description automatically generated">
            <a:extLst>
              <a:ext uri="{FF2B5EF4-FFF2-40B4-BE49-F238E27FC236}">
                <a16:creationId xmlns:a16="http://schemas.microsoft.com/office/drawing/2014/main" id="{0FC88720-1268-41CD-9759-D3035AE89B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" r="1190" b="17461"/>
          <a:stretch/>
        </p:blipFill>
        <p:spPr>
          <a:xfrm>
            <a:off x="0" y="551543"/>
            <a:ext cx="12206105" cy="63064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B84923-274A-47D7-B61B-EF47482FC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354" y="4057558"/>
            <a:ext cx="1531167" cy="10220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E6782A-C1F6-477B-A288-224F36305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42642" y="1575641"/>
            <a:ext cx="655399" cy="1426814"/>
          </a:xfrm>
          <a:prstGeom prst="rect">
            <a:avLst/>
          </a:prstGeom>
        </p:spPr>
      </p:pic>
      <p:pic>
        <p:nvPicPr>
          <p:cNvPr id="15" name="Picture 14" descr="A house with a red door&#10;&#10;Description automatically generated with low confidence">
            <a:extLst>
              <a:ext uri="{FF2B5EF4-FFF2-40B4-BE49-F238E27FC236}">
                <a16:creationId xmlns:a16="http://schemas.microsoft.com/office/drawing/2014/main" id="{EA7821DF-9F8F-4F16-94F4-C594D2BE49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7485" y="1078794"/>
            <a:ext cx="2639966" cy="192366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FA790B-FCAF-4D13-A8AF-9CEEA670E52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54790" b="9539"/>
          <a:stretch/>
        </p:blipFill>
        <p:spPr>
          <a:xfrm>
            <a:off x="8846184" y="5441104"/>
            <a:ext cx="3353554" cy="10551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756D79-409D-40FA-8F89-D731C49EA6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44927"/>
          <a:stretch/>
        </p:blipFill>
        <p:spPr>
          <a:xfrm>
            <a:off x="9575081" y="2241414"/>
            <a:ext cx="1701927" cy="8266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7F9D1F0-5E0B-4E72-AA70-C2A66D41F28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2944" b="9539"/>
          <a:stretch/>
        </p:blipFill>
        <p:spPr>
          <a:xfrm>
            <a:off x="5492630" y="6271237"/>
            <a:ext cx="3353554" cy="2223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07825D4-83BB-4B5E-B0A7-0AEABF80FF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2944" b="9539"/>
          <a:stretch/>
        </p:blipFill>
        <p:spPr>
          <a:xfrm>
            <a:off x="2139076" y="6280311"/>
            <a:ext cx="3353554" cy="22235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A03385-B052-4A12-84C1-D952314612D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215" t="54790" b="9539"/>
          <a:stretch/>
        </p:blipFill>
        <p:spPr>
          <a:xfrm>
            <a:off x="0" y="5444095"/>
            <a:ext cx="2139076" cy="1055113"/>
          </a:xfrm>
          <a:prstGeom prst="rect">
            <a:avLst/>
          </a:prstGeom>
        </p:spPr>
      </p:pic>
      <p:pic>
        <p:nvPicPr>
          <p:cNvPr id="25" name="Picture 24" descr="A picture containing arrow&#10;&#10;Description automatically generated">
            <a:extLst>
              <a:ext uri="{FF2B5EF4-FFF2-40B4-BE49-F238E27FC236}">
                <a16:creationId xmlns:a16="http://schemas.microsoft.com/office/drawing/2014/main" id="{F35631CF-4DE3-4C7F-8BF5-07D6540DB7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665145"/>
              </a:clrFrom>
              <a:clrTo>
                <a:srgbClr val="66514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64" r="1190" b="17460"/>
          <a:stretch/>
        </p:blipFill>
        <p:spPr>
          <a:xfrm>
            <a:off x="0" y="5401994"/>
            <a:ext cx="12206105" cy="14419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69A25B1-78B4-4A7D-878F-8AE132EB62F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80808"/>
              </a:clrFrom>
              <a:clrTo>
                <a:srgbClr val="080808">
                  <a:alpha val="0"/>
                </a:srgbClr>
              </a:clrTo>
            </a:clrChange>
          </a:blip>
          <a:stretch>
            <a:fillRect/>
          </a:stretch>
        </p:blipFill>
        <p:spPr>
          <a:xfrm rot="19080823">
            <a:off x="5259151" y="1903568"/>
            <a:ext cx="3909719" cy="30508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E1E8AC-F976-47D6-8FF8-8486AE2FF8E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80808"/>
              </a:clrFrom>
              <a:clrTo>
                <a:srgbClr val="080808">
                  <a:alpha val="0"/>
                </a:srgbClr>
              </a:clrTo>
            </a:clrChange>
          </a:blip>
          <a:stretch>
            <a:fillRect/>
          </a:stretch>
        </p:blipFill>
        <p:spPr>
          <a:xfrm rot="17823877">
            <a:off x="7880384" y="4481046"/>
            <a:ext cx="2982937" cy="207270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3192B19-055F-44B7-A1DF-3B7B4412E8B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80808"/>
              </a:clrFrom>
              <a:clrTo>
                <a:srgbClr val="080808">
                  <a:alpha val="0"/>
                </a:srgbClr>
              </a:clrTo>
            </a:clrChange>
          </a:blip>
          <a:stretch>
            <a:fillRect/>
          </a:stretch>
        </p:blipFill>
        <p:spPr>
          <a:xfrm rot="12292923">
            <a:off x="615782" y="3581609"/>
            <a:ext cx="2808486" cy="199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150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C9924523-D8C7-4928-A699-293C1B78BE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3"/>
          <a:stretch/>
        </p:blipFill>
        <p:spPr>
          <a:xfrm>
            <a:off x="609600" y="292608"/>
            <a:ext cx="10972800" cy="62727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A0EC8ED-1216-4F67-AE5C-F9F1C229FCFE}"/>
              </a:ext>
            </a:extLst>
          </p:cNvPr>
          <p:cNvSpPr txBox="1"/>
          <p:nvPr/>
        </p:nvSpPr>
        <p:spPr>
          <a:xfrm>
            <a:off x="7769005" y="6140303"/>
            <a:ext cx="4703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Merriweather Sans" panose="02000503060000020004" pitchFamily="50" charset="0"/>
              </a:rPr>
              <a:t>Sewer Line Surveillance</a:t>
            </a:r>
          </a:p>
        </p:txBody>
      </p:sp>
    </p:spTree>
    <p:extLst>
      <p:ext uri="{BB962C8B-B14F-4D97-AF65-F5344CB8AC3E}">
        <p14:creationId xmlns:p14="http://schemas.microsoft.com/office/powerpoint/2010/main" val="21424291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_004">
            <a:hlinkClick r:id="" action="ppaction://media"/>
            <a:extLst>
              <a:ext uri="{FF2B5EF4-FFF2-40B4-BE49-F238E27FC236}">
                <a16:creationId xmlns:a16="http://schemas.microsoft.com/office/drawing/2014/main" id="{1D2E4495-282C-4983-8BA6-C1C3F7B20C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1013" y="0"/>
            <a:ext cx="11228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71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Untitled3">
            <a:hlinkClick r:id="" action="ppaction://media"/>
            <a:extLst>
              <a:ext uri="{FF2B5EF4-FFF2-40B4-BE49-F238E27FC236}">
                <a16:creationId xmlns:a16="http://schemas.microsoft.com/office/drawing/2014/main" id="{3AF426BF-774E-4B98-A74C-690C9B7217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1013" y="0"/>
            <a:ext cx="11228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0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712E1ED-9353-4D02-9810-7DF59C0898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75"/>
          <a:stretch/>
        </p:blipFill>
        <p:spPr>
          <a:xfrm>
            <a:off x="17418" y="228600"/>
            <a:ext cx="12174582" cy="662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4878-86B6-4A37-BFE0-3604FE3E0157}"/>
              </a:ext>
            </a:extLst>
          </p:cNvPr>
          <p:cNvSpPr txBox="1"/>
          <p:nvPr/>
        </p:nvSpPr>
        <p:spPr>
          <a:xfrm>
            <a:off x="1818417" y="773723"/>
            <a:ext cx="85725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Chapter 1: Microbial Ecology of </a:t>
            </a:r>
            <a:r>
              <a:rPr lang="en-US" sz="2400" i="1" dirty="0">
                <a:latin typeface="Arial Black" panose="020B0A04020102020204" pitchFamily="34" charset="0"/>
              </a:rPr>
              <a:t>Vibrio</a:t>
            </a:r>
            <a:r>
              <a:rPr lang="en-US" sz="2400" dirty="0">
                <a:latin typeface="Arial Black" panose="020B0A04020102020204" pitchFamily="34" charset="0"/>
              </a:rPr>
              <a:t> bacteria in the Indian River Lagoon of Eastern Florida, USA</a:t>
            </a:r>
          </a:p>
          <a:p>
            <a:endParaRPr lang="en-US" sz="2400" dirty="0">
              <a:latin typeface="Arial Black" panose="020B0A04020102020204" pitchFamily="34" charset="0"/>
            </a:endParaRPr>
          </a:p>
          <a:p>
            <a:r>
              <a:rPr lang="en-US" sz="2400" dirty="0">
                <a:latin typeface="Arial Black" panose="020B0A04020102020204" pitchFamily="34" charset="0"/>
              </a:rPr>
              <a:t>Chapter 2: Bacterial-Algal Community Dynamics in the Indian River Lagoon of Eastern Florida, USA</a:t>
            </a:r>
          </a:p>
        </p:txBody>
      </p:sp>
    </p:spTree>
    <p:extLst>
      <p:ext uri="{BB962C8B-B14F-4D97-AF65-F5344CB8AC3E}">
        <p14:creationId xmlns:p14="http://schemas.microsoft.com/office/powerpoint/2010/main" val="3251196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0104878-86B6-4A37-BFE0-3604FE3E0157}"/>
              </a:ext>
            </a:extLst>
          </p:cNvPr>
          <p:cNvSpPr txBox="1"/>
          <p:nvPr/>
        </p:nvSpPr>
        <p:spPr>
          <a:xfrm>
            <a:off x="2832642" y="1125172"/>
            <a:ext cx="8572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 Black" panose="020B0A04020102020204" pitchFamily="34" charset="0"/>
              </a:rPr>
              <a:t>Chapter 3: Wastewater-based Surveillance for  SARS-CoV-2 in Athens, Georgia, USA</a:t>
            </a:r>
          </a:p>
        </p:txBody>
      </p:sp>
      <p:pic>
        <p:nvPicPr>
          <p:cNvPr id="3" name="Picture 2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8B969C4D-9276-49CE-B192-4718A6A9F3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6" b="24205"/>
          <a:stretch/>
        </p:blipFill>
        <p:spPr>
          <a:xfrm>
            <a:off x="0" y="3137095"/>
            <a:ext cx="12184856" cy="3720905"/>
          </a:xfrm>
          <a:prstGeom prst="rect">
            <a:avLst/>
          </a:prstGeom>
        </p:spPr>
      </p:pic>
      <p:pic>
        <p:nvPicPr>
          <p:cNvPr id="6" name="Picture 5" descr="A house with a red door&#10;&#10;Description automatically generated with low confidence">
            <a:extLst>
              <a:ext uri="{FF2B5EF4-FFF2-40B4-BE49-F238E27FC236}">
                <a16:creationId xmlns:a16="http://schemas.microsoft.com/office/drawing/2014/main" id="{880FA2AD-B9EB-471D-9B21-32EB42945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9688" y="1641502"/>
            <a:ext cx="2639966" cy="1923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B2E67A-346D-424D-8C98-5EDD6FC8F0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2944" b="9539"/>
          <a:stretch/>
        </p:blipFill>
        <p:spPr>
          <a:xfrm>
            <a:off x="5492630" y="6271237"/>
            <a:ext cx="3353554" cy="222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7BA496-A3BE-42FB-A8BF-51C0BFE6523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2944" b="9539"/>
          <a:stretch/>
        </p:blipFill>
        <p:spPr>
          <a:xfrm>
            <a:off x="2139076" y="6280311"/>
            <a:ext cx="3353554" cy="2223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6DB7E3-CA95-4C24-9137-C001CF29A9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215" t="54790" b="9539"/>
          <a:stretch/>
        </p:blipFill>
        <p:spPr>
          <a:xfrm>
            <a:off x="7144" y="5441104"/>
            <a:ext cx="2139076" cy="10551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6871AE-8E51-41DA-91CE-EFE987B3377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80808"/>
              </a:clrFrom>
              <a:clrTo>
                <a:srgbClr val="080808">
                  <a:alpha val="0"/>
                </a:srgbClr>
              </a:clrTo>
            </a:clrChange>
          </a:blip>
          <a:stretch>
            <a:fillRect/>
          </a:stretch>
        </p:blipFill>
        <p:spPr>
          <a:xfrm rot="17823877">
            <a:off x="7255274" y="4083143"/>
            <a:ext cx="3696979" cy="25688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B8D631-76A6-4D40-A25E-396763A89A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2944" b="9539"/>
          <a:stretch/>
        </p:blipFill>
        <p:spPr>
          <a:xfrm>
            <a:off x="8802635" y="6271237"/>
            <a:ext cx="3353554" cy="22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941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C5279-9324-422B-98D4-AB731DC80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4115" y="1669288"/>
            <a:ext cx="10203766" cy="1443612"/>
          </a:xfrm>
        </p:spPr>
        <p:txBody>
          <a:bodyPr>
            <a:normAutofit/>
          </a:bodyPr>
          <a:lstStyle/>
          <a:p>
            <a:r>
              <a:rPr lang="en-US" sz="4000" b="1" i="0" dirty="0">
                <a:solidFill>
                  <a:srgbClr val="222222"/>
                </a:solidFill>
                <a:effectLst/>
                <a:latin typeface="Merriweather Sans" panose="02000503060000020004" pitchFamily="50" charset="0"/>
              </a:rPr>
              <a:t>Wastewater-based Surveillance for SARS-CoV-2 in Athens, Georgia</a:t>
            </a:r>
            <a:endParaRPr lang="en-US" sz="4000" b="1" dirty="0">
              <a:latin typeface="Merriweather Sans" panose="02000503060000020004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8588E-5C31-4377-B017-21FFCCE8043F}"/>
              </a:ext>
            </a:extLst>
          </p:cNvPr>
          <p:cNvSpPr txBox="1"/>
          <p:nvPr/>
        </p:nvSpPr>
        <p:spPr>
          <a:xfrm>
            <a:off x="1435949" y="4081052"/>
            <a:ext cx="932009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BA0C2F"/>
                </a:solidFill>
                <a:effectLst/>
                <a:uLnTx/>
                <a:uFillTx/>
                <a:latin typeface="Merriweather Sans" panose="02000503060000020004" pitchFamily="50" charset="0"/>
                <a:ea typeface="+mn-ea"/>
                <a:cs typeface="+mn-cs"/>
              </a:rPr>
              <a:t>Megan Lott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 Sans" panose="02000503060000020004" pitchFamily="50" charset="0"/>
                <a:ea typeface="+mn-ea"/>
                <a:cs typeface="+mn-cs"/>
              </a:rPr>
              <a:t>, William Norfolk, Cody Dailey,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 Sans" panose="02000503060000020004" pitchFamily="50" charset="0"/>
                <a:ea typeface="+mn-ea"/>
                <a:cs typeface="+mn-cs"/>
              </a:rPr>
              <a:t>Amelia Foley, Megan Robertson, Erin K.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rriweather Sans" panose="02000503060000020004" pitchFamily="50" charset="0"/>
                <a:ea typeface="+mn-ea"/>
                <a:cs typeface="+mn-cs"/>
              </a:rPr>
              <a:t>Lipp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rriweather Sans" panose="02000503060000020004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701665-8839-4ECC-8EEF-4EF9A7FFB1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2944" b="9539"/>
          <a:stretch/>
        </p:blipFill>
        <p:spPr>
          <a:xfrm>
            <a:off x="5492630" y="6271237"/>
            <a:ext cx="3353554" cy="2223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E197F0-0CB5-45BE-B64A-72AC007DE6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2944" b="9539"/>
          <a:stretch/>
        </p:blipFill>
        <p:spPr>
          <a:xfrm>
            <a:off x="2139076" y="6280311"/>
            <a:ext cx="3353554" cy="222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FB4686-18CF-4829-A1A7-237546E70B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215" t="54790" b="9539"/>
          <a:stretch/>
        </p:blipFill>
        <p:spPr>
          <a:xfrm>
            <a:off x="7144" y="5441104"/>
            <a:ext cx="2139076" cy="10551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5D9C20-B084-4677-90F9-FF246D8A5FD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80808"/>
              </a:clrFrom>
              <a:clrTo>
                <a:srgbClr val="080808">
                  <a:alpha val="0"/>
                </a:srgbClr>
              </a:clrTo>
            </a:clrChange>
          </a:blip>
          <a:stretch>
            <a:fillRect/>
          </a:stretch>
        </p:blipFill>
        <p:spPr>
          <a:xfrm rot="17823877">
            <a:off x="9485948" y="4394302"/>
            <a:ext cx="3150364" cy="21890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C45D13-2BA4-430E-A8ED-F058C4DB0D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2944" b="9539"/>
          <a:stretch/>
        </p:blipFill>
        <p:spPr>
          <a:xfrm>
            <a:off x="8802635" y="6271237"/>
            <a:ext cx="3353554" cy="22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374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8DA2EE0-2AC0-489C-BD32-3CAE1A4B27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59"/>
          <a:stretch/>
        </p:blipFill>
        <p:spPr>
          <a:xfrm>
            <a:off x="902202" y="751721"/>
            <a:ext cx="10387596" cy="535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9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0000"/>
      </a:accent1>
      <a:accent2>
        <a:srgbClr val="C00000"/>
      </a:accent2>
      <a:accent3>
        <a:srgbClr val="A5A5A5"/>
      </a:accent3>
      <a:accent4>
        <a:srgbClr val="C00000"/>
      </a:accent4>
      <a:accent5>
        <a:srgbClr val="C00000"/>
      </a:accent5>
      <a:accent6>
        <a:srgbClr val="C00000"/>
      </a:accent6>
      <a:hlink>
        <a:srgbClr val="C00000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2545</TotalTime>
  <Words>979</Words>
  <Application>Microsoft Office PowerPoint</Application>
  <PresentationFormat>Widescreen</PresentationFormat>
  <Paragraphs>140</Paragraphs>
  <Slides>52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Arial</vt:lpstr>
      <vt:lpstr>Arial Black</vt:lpstr>
      <vt:lpstr>Calibri</vt:lpstr>
      <vt:lpstr>Calibri Light</vt:lpstr>
      <vt:lpstr>Merriweather </vt:lpstr>
      <vt:lpstr>Merriweather Sans</vt:lpstr>
      <vt:lpstr>Times New Roman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Wastewater-based Surveillance for SARS-CoV-2 in Athens, Georgia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Lott</dc:creator>
  <cp:lastModifiedBy>Megan Lott</cp:lastModifiedBy>
  <cp:revision>43</cp:revision>
  <dcterms:created xsi:type="dcterms:W3CDTF">2021-04-19T22:37:57Z</dcterms:created>
  <dcterms:modified xsi:type="dcterms:W3CDTF">2021-04-22T14:41:38Z</dcterms:modified>
</cp:coreProperties>
</file>